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66" r:id="rId6"/>
    <p:sldId id="260" r:id="rId7"/>
    <p:sldId id="265" r:id="rId8"/>
    <p:sldId id="281" r:id="rId9"/>
    <p:sldId id="261" r:id="rId10"/>
    <p:sldId id="282" r:id="rId11"/>
    <p:sldId id="263" r:id="rId12"/>
    <p:sldId id="268" r:id="rId13"/>
    <p:sldId id="267" r:id="rId14"/>
    <p:sldId id="284" r:id="rId15"/>
    <p:sldId id="285" r:id="rId16"/>
    <p:sldId id="287" r:id="rId17"/>
    <p:sldId id="286" r:id="rId18"/>
    <p:sldId id="273" r:id="rId19"/>
    <p:sldId id="271" r:id="rId20"/>
    <p:sldId id="277" r:id="rId21"/>
    <p:sldId id="269" r:id="rId22"/>
    <p:sldId id="270" r:id="rId23"/>
    <p:sldId id="272" r:id="rId24"/>
    <p:sldId id="278" r:id="rId25"/>
    <p:sldId id="279" r:id="rId26"/>
    <p:sldId id="288" r:id="rId27"/>
    <p:sldId id="274" r:id="rId28"/>
    <p:sldId id="280" r:id="rId29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4985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6663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66658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9041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9293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0829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8753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662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6464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2205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8297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DC31-1176-40D3-A736-2A981682D135}" type="datetimeFigureOut">
              <a:rPr lang="ro-RO" smtClean="0"/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9342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842448"/>
            <a:ext cx="9144000" cy="1667514"/>
          </a:xfrm>
        </p:spPr>
        <p:txBody>
          <a:bodyPr>
            <a:normAutofit/>
          </a:bodyPr>
          <a:lstStyle/>
          <a:p>
            <a:r>
              <a:rPr lang="ro-RO" sz="6600" dirty="0" smtClean="0"/>
              <a:t>Școala te face OM!</a:t>
            </a:r>
            <a:endParaRPr lang="ro-RO" sz="6600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4176214"/>
            <a:ext cx="9144000" cy="1081585"/>
          </a:xfrm>
        </p:spPr>
        <p:txBody>
          <a:bodyPr/>
          <a:lstStyle/>
          <a:p>
            <a:r>
              <a:rPr lang="en-US" i="1" dirty="0" err="1"/>
              <a:t>Proiect</a:t>
            </a:r>
            <a:r>
              <a:rPr lang="en-US" i="1" dirty="0"/>
              <a:t> </a:t>
            </a:r>
            <a:r>
              <a:rPr lang="en-US" i="1" dirty="0" err="1"/>
              <a:t>finanţat</a:t>
            </a:r>
            <a:r>
              <a:rPr lang="en-US" i="1" dirty="0"/>
              <a:t> cu </a:t>
            </a:r>
            <a:r>
              <a:rPr lang="en-US" i="1" dirty="0" err="1"/>
              <a:t>sprijinul</a:t>
            </a:r>
            <a:r>
              <a:rPr lang="en-US" i="1" dirty="0"/>
              <a:t> </a:t>
            </a:r>
            <a:r>
              <a:rPr lang="en-US" i="1" dirty="0" err="1"/>
              <a:t>financiar</a:t>
            </a:r>
            <a:r>
              <a:rPr lang="en-US" i="1" dirty="0"/>
              <a:t> al </a:t>
            </a:r>
            <a:r>
              <a:rPr lang="en-US" i="1" dirty="0" err="1"/>
              <a:t>Programului</a:t>
            </a:r>
            <a:r>
              <a:rPr lang="en-US" i="1" dirty="0"/>
              <a:t> RO10 - CORAI, program </a:t>
            </a:r>
            <a:r>
              <a:rPr lang="en-US" i="1" dirty="0" err="1"/>
              <a:t>finanţat</a:t>
            </a:r>
            <a:r>
              <a:rPr lang="en-US" i="1" dirty="0"/>
              <a:t> de </a:t>
            </a:r>
            <a:r>
              <a:rPr lang="en-US" i="1" dirty="0" err="1"/>
              <a:t>Granturile</a:t>
            </a:r>
            <a:r>
              <a:rPr lang="en-US" i="1" dirty="0"/>
              <a:t> SEE 2009-2014 </a:t>
            </a:r>
            <a:r>
              <a:rPr lang="en-US" i="1" dirty="0" err="1"/>
              <a:t>şi</a:t>
            </a:r>
            <a:r>
              <a:rPr lang="en-US" i="1" dirty="0"/>
              <a:t> </a:t>
            </a:r>
            <a:r>
              <a:rPr lang="en-US" i="1" dirty="0" err="1"/>
              <a:t>administrat</a:t>
            </a:r>
            <a:r>
              <a:rPr lang="en-US" i="1" dirty="0"/>
              <a:t> de </a:t>
            </a:r>
            <a:r>
              <a:rPr lang="en-US" i="1" dirty="0" err="1"/>
              <a:t>Fondul</a:t>
            </a:r>
            <a:r>
              <a:rPr lang="en-US" i="1" dirty="0"/>
              <a:t> </a:t>
            </a:r>
            <a:r>
              <a:rPr lang="en-US" i="1" dirty="0" err="1"/>
              <a:t>Român</a:t>
            </a:r>
            <a:r>
              <a:rPr lang="en-US" i="1" dirty="0"/>
              <a:t> de </a:t>
            </a:r>
            <a:r>
              <a:rPr lang="en-US" i="1" dirty="0" err="1"/>
              <a:t>Dezvoltare</a:t>
            </a:r>
            <a:r>
              <a:rPr lang="en-US" i="1" dirty="0"/>
              <a:t> </a:t>
            </a:r>
            <a:r>
              <a:rPr lang="en-US" i="1" dirty="0" err="1"/>
              <a:t>Socială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363538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09230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75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541416" y="2446162"/>
            <a:ext cx="87434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o-RO" sz="2000" b="1" dirty="0" smtClean="0"/>
          </a:p>
          <a:p>
            <a:pPr algn="just"/>
            <a:r>
              <a:rPr lang="en-US" sz="2800" b="1" dirty="0" err="1" smtClean="0"/>
              <a:t>Unul</a:t>
            </a:r>
            <a:r>
              <a:rPr lang="en-US" sz="2800" b="1" dirty="0" smtClean="0"/>
              <a:t> </a:t>
            </a:r>
            <a:r>
              <a:rPr lang="en-US" sz="2800" b="1" dirty="0"/>
              <a:t>din </a:t>
            </a:r>
            <a:r>
              <a:rPr lang="en-US" sz="2800" b="1" dirty="0" err="1"/>
              <a:t>cele</a:t>
            </a:r>
            <a:r>
              <a:rPr lang="en-US" sz="2800" b="1" dirty="0"/>
              <a:t> </a:t>
            </a:r>
            <a:r>
              <a:rPr lang="en-US" sz="2800" b="1" dirty="0" err="1"/>
              <a:t>cinci</a:t>
            </a:r>
            <a:r>
              <a:rPr lang="en-US" sz="2800" b="1" dirty="0"/>
              <a:t> </a:t>
            </a:r>
            <a:r>
              <a:rPr lang="en-US" sz="2800" b="1" dirty="0" err="1"/>
              <a:t>obiective</a:t>
            </a:r>
            <a:r>
              <a:rPr lang="en-US" sz="2800" b="1" dirty="0"/>
              <a:t> </a:t>
            </a:r>
            <a:r>
              <a:rPr lang="en-US" sz="2800" b="1" dirty="0" err="1"/>
              <a:t>principale</a:t>
            </a:r>
            <a:r>
              <a:rPr lang="en-US" sz="2800" b="1" dirty="0"/>
              <a:t> ale </a:t>
            </a:r>
            <a:r>
              <a:rPr lang="en-US" sz="2800" b="1" dirty="0" err="1" smtClean="0"/>
              <a:t>strategi</a:t>
            </a:r>
            <a:r>
              <a:rPr lang="ro-RO" sz="2800" b="1" dirty="0" smtClean="0"/>
              <a:t>ei Europa 2020</a:t>
            </a:r>
            <a:r>
              <a:rPr lang="en-US" sz="2800" b="1" dirty="0" smtClean="0"/>
              <a:t> </a:t>
            </a:r>
            <a:r>
              <a:rPr lang="en-US" sz="2800" b="1" dirty="0" err="1"/>
              <a:t>este</a:t>
            </a:r>
            <a:r>
              <a:rPr lang="en-US" sz="2800" b="1" dirty="0"/>
              <a:t> de a reduce </a:t>
            </a:r>
            <a:r>
              <a:rPr lang="en-US" sz="2800" b="1" dirty="0" err="1"/>
              <a:t>ratele</a:t>
            </a:r>
            <a:r>
              <a:rPr lang="en-US" sz="2800" b="1" dirty="0"/>
              <a:t> </a:t>
            </a:r>
            <a:r>
              <a:rPr lang="en-US" sz="2800" b="1" dirty="0" err="1"/>
              <a:t>părăsirii</a:t>
            </a:r>
            <a:r>
              <a:rPr lang="en-US" sz="2800" b="1" dirty="0"/>
              <a:t> </a:t>
            </a:r>
            <a:r>
              <a:rPr lang="en-US" sz="2800" b="1" dirty="0" err="1"/>
              <a:t>timpurii</a:t>
            </a:r>
            <a:r>
              <a:rPr lang="en-US" sz="2800" b="1" dirty="0"/>
              <a:t> a </a:t>
            </a:r>
            <a:r>
              <a:rPr lang="en-US" sz="2800" b="1" dirty="0" err="1"/>
              <a:t>școlii</a:t>
            </a:r>
            <a:r>
              <a:rPr lang="en-US" sz="2800" b="1" dirty="0"/>
              <a:t> </a:t>
            </a:r>
            <a:r>
              <a:rPr lang="en-US" sz="2800" b="1" dirty="0" err="1"/>
              <a:t>în</a:t>
            </a:r>
            <a:r>
              <a:rPr lang="en-US" sz="2800" b="1" dirty="0"/>
              <a:t> </a:t>
            </a:r>
            <a:r>
              <a:rPr lang="en-US" sz="2800" b="1" dirty="0" err="1"/>
              <a:t>UE</a:t>
            </a:r>
            <a:r>
              <a:rPr lang="en-US" sz="2800" b="1" dirty="0"/>
              <a:t> la </a:t>
            </a:r>
            <a:r>
              <a:rPr lang="en-US" sz="2800" b="1" dirty="0" err="1"/>
              <a:t>mai</a:t>
            </a:r>
            <a:r>
              <a:rPr lang="en-US" sz="2800" b="1" dirty="0"/>
              <a:t> </a:t>
            </a:r>
            <a:r>
              <a:rPr lang="en-US" sz="2800" b="1" dirty="0" err="1"/>
              <a:t>puțin</a:t>
            </a:r>
            <a:r>
              <a:rPr lang="en-US" sz="2800" b="1" dirty="0"/>
              <a:t> de 10% </a:t>
            </a:r>
            <a:r>
              <a:rPr lang="en-US" sz="2800" b="1" dirty="0" err="1"/>
              <a:t>până</a:t>
            </a:r>
            <a:r>
              <a:rPr lang="en-US" sz="2800" b="1" dirty="0"/>
              <a:t> </a:t>
            </a:r>
            <a:r>
              <a:rPr lang="en-US" sz="2800" b="1" dirty="0" err="1"/>
              <a:t>în</a:t>
            </a:r>
            <a:r>
              <a:rPr lang="en-US" sz="2800" b="1" dirty="0"/>
              <a:t> </a:t>
            </a:r>
            <a:r>
              <a:rPr lang="en-US" sz="2800" b="1" dirty="0" err="1"/>
              <a:t>anul</a:t>
            </a:r>
            <a:r>
              <a:rPr lang="en-US" sz="2800" b="1" dirty="0"/>
              <a:t> 2020</a:t>
            </a:r>
            <a:r>
              <a:rPr lang="en-US" sz="2800" b="1" dirty="0" smtClean="0"/>
              <a:t>.</a:t>
            </a:r>
            <a:endParaRPr lang="ro-RO" sz="2800" b="1" dirty="0" smtClean="0"/>
          </a:p>
          <a:p>
            <a:pPr algn="ctr"/>
            <a:endParaRPr lang="ro-RO" sz="2000" dirty="0"/>
          </a:p>
          <a:p>
            <a:pPr algn="ctr"/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257251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506583" y="2214254"/>
            <a:ext cx="87434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Prevenirea</a:t>
            </a:r>
            <a:r>
              <a:rPr lang="en-US" sz="2800" dirty="0"/>
              <a:t> </a:t>
            </a:r>
            <a:r>
              <a:rPr lang="en-US" sz="2800" dirty="0" err="1"/>
              <a:t>părăsirii</a:t>
            </a:r>
            <a:r>
              <a:rPr lang="en-US" sz="2800" dirty="0"/>
              <a:t> </a:t>
            </a:r>
            <a:r>
              <a:rPr lang="en-US" sz="2800" dirty="0" err="1"/>
              <a:t>timpurii</a:t>
            </a:r>
            <a:r>
              <a:rPr lang="en-US" sz="2800" dirty="0"/>
              <a:t> a </a:t>
            </a:r>
            <a:r>
              <a:rPr lang="en-US" sz="2800" dirty="0" err="1"/>
              <a:t>școlii</a:t>
            </a:r>
            <a:r>
              <a:rPr lang="en-US" sz="2800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</a:t>
            </a:r>
            <a:r>
              <a:rPr lang="en-US" sz="2800" dirty="0" err="1"/>
              <a:t>considerată</a:t>
            </a:r>
            <a:r>
              <a:rPr lang="en-US" sz="2800" dirty="0"/>
              <a:t> ca </a:t>
            </a:r>
            <a:r>
              <a:rPr lang="en-US" sz="2800" dirty="0" err="1"/>
              <a:t>fiind</a:t>
            </a:r>
            <a:r>
              <a:rPr lang="en-US" sz="2800" dirty="0"/>
              <a:t> </a:t>
            </a:r>
            <a:r>
              <a:rPr lang="en-US" sz="2800" dirty="0" err="1"/>
              <a:t>deosebit</a:t>
            </a:r>
            <a:r>
              <a:rPr lang="en-US" sz="2800" dirty="0"/>
              <a:t> de </a:t>
            </a:r>
            <a:r>
              <a:rPr lang="en-US" sz="2800" dirty="0" err="1"/>
              <a:t>importantă</a:t>
            </a:r>
            <a:r>
              <a:rPr lang="en-US" sz="2800" dirty="0"/>
              <a:t>, nu </a:t>
            </a:r>
            <a:r>
              <a:rPr lang="en-US" sz="2800" dirty="0" err="1"/>
              <a:t>numai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combate</a:t>
            </a:r>
            <a:r>
              <a:rPr lang="en-US" sz="2800" dirty="0"/>
              <a:t> </a:t>
            </a:r>
            <a:r>
              <a:rPr lang="en-US" sz="2800" dirty="0" err="1"/>
              <a:t>consecințele</a:t>
            </a:r>
            <a:r>
              <a:rPr lang="en-US" sz="2800" dirty="0"/>
              <a:t> negative ale </a:t>
            </a:r>
            <a:r>
              <a:rPr lang="en-US" sz="2800" dirty="0" err="1"/>
              <a:t>sărăciei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excluziunii</a:t>
            </a:r>
            <a:r>
              <a:rPr lang="en-US" sz="2800" dirty="0"/>
              <a:t> </a:t>
            </a:r>
            <a:r>
              <a:rPr lang="en-US" sz="2800" dirty="0" err="1"/>
              <a:t>sociale</a:t>
            </a:r>
            <a:r>
              <a:rPr lang="en-US" sz="2800" dirty="0"/>
              <a:t> </a:t>
            </a:r>
            <a:r>
              <a:rPr lang="en-US" sz="2800" dirty="0" err="1"/>
              <a:t>asupra</a:t>
            </a:r>
            <a:r>
              <a:rPr lang="en-US" sz="2800" dirty="0"/>
              <a:t> </a:t>
            </a:r>
            <a:r>
              <a:rPr lang="en-US" sz="2800" dirty="0" err="1"/>
              <a:t>dezvoltării</a:t>
            </a:r>
            <a:r>
              <a:rPr lang="en-US" sz="2800" dirty="0"/>
              <a:t> </a:t>
            </a:r>
            <a:r>
              <a:rPr lang="en-US" sz="2800" dirty="0" err="1"/>
              <a:t>copilului</a:t>
            </a:r>
            <a:r>
              <a:rPr lang="en-US" sz="2800" dirty="0"/>
              <a:t>, </a:t>
            </a:r>
            <a:r>
              <a:rPr lang="en-US" sz="2800" dirty="0" err="1"/>
              <a:t>dar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oferi</a:t>
            </a:r>
            <a:r>
              <a:rPr lang="en-US" sz="2800" dirty="0"/>
              <a:t> </a:t>
            </a:r>
            <a:r>
              <a:rPr lang="en-US" sz="2800" dirty="0" err="1"/>
              <a:t>copiilor</a:t>
            </a:r>
            <a:r>
              <a:rPr lang="en-US" sz="2800" dirty="0"/>
              <a:t> </a:t>
            </a:r>
            <a:r>
              <a:rPr lang="en-US" sz="2800" dirty="0" err="1"/>
              <a:t>mijloacele</a:t>
            </a:r>
            <a:r>
              <a:rPr lang="en-US" sz="2800" dirty="0"/>
              <a:t> </a:t>
            </a:r>
            <a:r>
              <a:rPr lang="en-US" sz="2800" dirty="0" err="1"/>
              <a:t>necesare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întrerupe</a:t>
            </a:r>
            <a:r>
              <a:rPr lang="en-US" sz="2800" dirty="0"/>
              <a:t> </a:t>
            </a:r>
            <a:r>
              <a:rPr lang="en-US" sz="2800" dirty="0" err="1"/>
              <a:t>ciclul</a:t>
            </a:r>
            <a:r>
              <a:rPr lang="en-US" sz="2800" dirty="0"/>
              <a:t> de </a:t>
            </a:r>
            <a:r>
              <a:rPr lang="en-US" sz="2800" dirty="0" err="1"/>
              <a:t>transmitere</a:t>
            </a:r>
            <a:r>
              <a:rPr lang="en-US" sz="2800" dirty="0"/>
              <a:t> a </a:t>
            </a:r>
            <a:r>
              <a:rPr lang="en-US" sz="2800" dirty="0" err="1"/>
              <a:t>dezavantajului</a:t>
            </a:r>
            <a:r>
              <a:rPr lang="en-US" sz="2800" dirty="0"/>
              <a:t> </a:t>
            </a:r>
            <a:r>
              <a:rPr lang="en-US" sz="2800" dirty="0" err="1"/>
              <a:t>între</a:t>
            </a:r>
            <a:r>
              <a:rPr lang="en-US" sz="2800" dirty="0"/>
              <a:t> </a:t>
            </a:r>
            <a:r>
              <a:rPr lang="en-US" sz="2800" dirty="0" err="1"/>
              <a:t>generații</a:t>
            </a:r>
            <a:r>
              <a:rPr lang="en-US" sz="2800" dirty="0"/>
              <a:t>. 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403575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endParaRPr lang="ro-RO" b="1" i="1" dirty="0" smtClean="0"/>
          </a:p>
          <a:p>
            <a:pPr marL="0" indent="0" algn="just">
              <a:buNone/>
            </a:pPr>
            <a:endParaRPr lang="ro-RO" b="1" i="1" dirty="0" smtClean="0"/>
          </a:p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506582" y="2214254"/>
            <a:ext cx="89175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o-RO" sz="2400" dirty="0" smtClean="0"/>
          </a:p>
          <a:p>
            <a:pPr algn="just"/>
            <a:r>
              <a:rPr lang="en-US" sz="2400" dirty="0" err="1" smtClean="0"/>
              <a:t>Abandonul</a:t>
            </a:r>
            <a:r>
              <a:rPr lang="en-US" sz="2400" dirty="0" smtClean="0"/>
              <a:t> </a:t>
            </a:r>
            <a:r>
              <a:rPr lang="en-US" sz="2400" dirty="0" err="1"/>
              <a:t>şcolar</a:t>
            </a:r>
            <a:r>
              <a:rPr lang="en-US" sz="2400" dirty="0"/>
              <a:t> </a:t>
            </a:r>
            <a:r>
              <a:rPr lang="en-US" sz="2400" dirty="0" err="1"/>
              <a:t>reprezintă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sistemul</a:t>
            </a:r>
            <a:r>
              <a:rPr lang="en-US" sz="2400" dirty="0"/>
              <a:t> de </a:t>
            </a:r>
            <a:r>
              <a:rPr lang="en-US" sz="2400" dirty="0" err="1"/>
              <a:t>ÎNVĂŢĂMÂNT</a:t>
            </a:r>
            <a:r>
              <a:rPr lang="en-US" sz="2400" dirty="0"/>
              <a:t> </a:t>
            </a:r>
            <a:r>
              <a:rPr lang="en-US" sz="2400" dirty="0" err="1"/>
              <a:t>ROMÂNESC</a:t>
            </a:r>
            <a:r>
              <a:rPr lang="en-US" sz="2400" dirty="0"/>
              <a:t>, o </a:t>
            </a:r>
            <a:r>
              <a:rPr lang="en-US" sz="2400" dirty="0" err="1"/>
              <a:t>problemă</a:t>
            </a:r>
            <a:r>
              <a:rPr lang="en-US" sz="2400" dirty="0"/>
              <a:t> care, </a:t>
            </a:r>
            <a:r>
              <a:rPr lang="en-US" sz="2400" dirty="0" err="1"/>
              <a:t>prin</a:t>
            </a:r>
            <a:r>
              <a:rPr lang="en-US" sz="2400" dirty="0"/>
              <a:t> </a:t>
            </a:r>
            <a:r>
              <a:rPr lang="en-US" sz="2400" dirty="0" err="1"/>
              <a:t>consecinţele</a:t>
            </a:r>
            <a:r>
              <a:rPr lang="en-US" sz="2400" dirty="0"/>
              <a:t> sale </a:t>
            </a:r>
            <a:r>
              <a:rPr lang="en-US" sz="2400" dirty="0" err="1"/>
              <a:t>semnificative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prin</a:t>
            </a:r>
            <a:r>
              <a:rPr lang="en-US" sz="2400" dirty="0"/>
              <a:t> </a:t>
            </a:r>
            <a:r>
              <a:rPr lang="en-US" sz="2400" dirty="0" err="1"/>
              <a:t>dimensiunile</a:t>
            </a:r>
            <a:r>
              <a:rPr lang="en-US" sz="2400" dirty="0"/>
              <a:t> sale, </a:t>
            </a:r>
            <a:r>
              <a:rPr lang="en-US" sz="2400" dirty="0" err="1"/>
              <a:t>necesită</a:t>
            </a:r>
            <a:r>
              <a:rPr lang="en-US" sz="2400" dirty="0"/>
              <a:t> </a:t>
            </a:r>
            <a:r>
              <a:rPr lang="en-US" sz="2400" dirty="0" err="1"/>
              <a:t>atenţia</a:t>
            </a:r>
            <a:r>
              <a:rPr lang="en-US" sz="2400" dirty="0"/>
              <a:t> </a:t>
            </a:r>
            <a:r>
              <a:rPr lang="en-US" sz="2400" dirty="0" err="1"/>
              <a:t>decidenţilor</a:t>
            </a:r>
            <a:r>
              <a:rPr lang="en-US" sz="2400" dirty="0"/>
              <a:t>, </a:t>
            </a:r>
            <a:r>
              <a:rPr lang="en-US" sz="2400" dirty="0" err="1"/>
              <a:t>practicienilor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beneficiarilor</a:t>
            </a:r>
            <a:r>
              <a:rPr lang="en-US" sz="2400" dirty="0"/>
              <a:t> din </a:t>
            </a:r>
            <a:r>
              <a:rPr lang="en-US" sz="2400" dirty="0" err="1"/>
              <a:t>sistemul</a:t>
            </a:r>
            <a:r>
              <a:rPr lang="en-US" sz="2400" dirty="0"/>
              <a:t> </a:t>
            </a:r>
            <a:r>
              <a:rPr lang="en-US" sz="2400" dirty="0" err="1"/>
              <a:t>educaţional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9914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175656" y="1584960"/>
            <a:ext cx="9222377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2200" dirty="0" smtClean="0"/>
              <a:t>La </a:t>
            </a:r>
            <a:r>
              <a:rPr lang="ro-RO" sz="2200" dirty="0"/>
              <a:t>nivelul anului 2009, dintr-un efectiv de țări membre ale Uniunii Europene, </a:t>
            </a:r>
            <a:r>
              <a:rPr lang="ro-RO" sz="2200" b="1" dirty="0"/>
              <a:t>România se clasa pe locul 6 </a:t>
            </a:r>
            <a:r>
              <a:rPr lang="ro-RO" sz="2200" dirty="0"/>
              <a:t>în topul țărilor cu rata cea mai mare de abandon școlar (16,6%), cu doua poziții înaintea Bulgariei (14,7 </a:t>
            </a:r>
            <a:r>
              <a:rPr lang="ro-RO" sz="2200" dirty="0" smtClean="0"/>
              <a:t>%).</a:t>
            </a:r>
          </a:p>
          <a:p>
            <a:pPr algn="just"/>
            <a:endParaRPr lang="ro-RO" sz="2200" dirty="0"/>
          </a:p>
          <a:p>
            <a:pPr algn="just"/>
            <a:r>
              <a:rPr lang="ro-RO" sz="2200" dirty="0"/>
              <a:t>In cazul </a:t>
            </a:r>
            <a:r>
              <a:rPr lang="ro-RO" sz="2200" b="1" dirty="0"/>
              <a:t>comunității roma</a:t>
            </a:r>
            <a:r>
              <a:rPr lang="ro-RO" sz="2200" dirty="0"/>
              <a:t>, aproape 12% din populația cu vârsta cuprinsă între 7 și 16 ani a părăsit școala înainte de a termina învățământul obligatoriu și aproximativ 18% nu este școlarizată și nu urmează nicio formă de învățământ</a:t>
            </a:r>
            <a:r>
              <a:rPr lang="ro-RO" sz="2200" dirty="0" smtClean="0"/>
              <a:t>.</a:t>
            </a:r>
          </a:p>
          <a:p>
            <a:pPr algn="just"/>
            <a:endParaRPr lang="ro-RO" sz="2200" dirty="0"/>
          </a:p>
          <a:p>
            <a:pPr algn="just"/>
            <a:r>
              <a:rPr lang="ro-RO" sz="2200" b="1" dirty="0"/>
              <a:t>In ansamblu, aproximativ 80% din persoanele care nu urmează nicio forma de învățământ, aparțin etniei roma și 38,6% din populația de etnie roma este analfabetă</a:t>
            </a:r>
            <a:r>
              <a:rPr lang="ro-RO" sz="2200" b="1" dirty="0" smtClean="0"/>
              <a:t>.</a:t>
            </a:r>
          </a:p>
          <a:p>
            <a:pPr algn="just"/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3726828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8200" y="1333132"/>
            <a:ext cx="10515600" cy="80358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700" b="1" dirty="0" smtClean="0"/>
              <a:t/>
            </a:r>
            <a:br>
              <a:rPr lang="ro-RO" sz="2700" b="1" dirty="0" smtClean="0"/>
            </a:br>
            <a:r>
              <a:rPr lang="ro-RO" sz="2200" b="1" dirty="0" smtClean="0">
                <a:latin typeface="+mn-lt"/>
              </a:rPr>
              <a:t>ABANDONUL ȘI ABSENTEISMUL ȘCOLAR – CONSECINȚE CU CARE SE CONFRUNTĂ </a:t>
            </a:r>
            <a:r>
              <a:rPr lang="ro-RO" sz="2200" b="1" dirty="0" err="1" smtClean="0">
                <a:latin typeface="+mn-lt"/>
              </a:rPr>
              <a:t>COPI</a:t>
            </a:r>
            <a:r>
              <a:rPr lang="en-US" sz="2200" b="1" dirty="0" smtClean="0">
                <a:latin typeface="+mn-lt"/>
              </a:rPr>
              <a:t>I</a:t>
            </a:r>
            <a:r>
              <a:rPr lang="ro-RO" sz="2200" b="1" dirty="0" smtClean="0">
                <a:latin typeface="+mn-lt"/>
              </a:rPr>
              <a:t>I DIN FAMILIILE VULNERABILE ȘI DEFAVORIZATE.</a:t>
            </a:r>
            <a:endParaRPr lang="ro-RO" sz="2200" b="1" dirty="0">
              <a:latin typeface="+mn-lt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914400" y="2447109"/>
            <a:ext cx="10439400" cy="31075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 smtClean="0"/>
              <a:t>Deseori</a:t>
            </a:r>
            <a:r>
              <a:rPr lang="ro-RO" sz="2400" dirty="0"/>
              <a:t>, abandonul </a:t>
            </a:r>
            <a:r>
              <a:rPr lang="ro-RO" sz="2400" dirty="0" smtClean="0"/>
              <a:t>școlar </a:t>
            </a:r>
            <a:r>
              <a:rPr lang="ro-RO" sz="2400" dirty="0"/>
              <a:t>este precedat sau acompaniat de alte fenomene negative la care este supus copilul: abuz, neglijare, exploatare prin munca, violenta domestica, </a:t>
            </a:r>
            <a:r>
              <a:rPr lang="ro-RO" sz="2400" dirty="0" smtClean="0"/>
              <a:t>sărăcie, </a:t>
            </a:r>
            <a:r>
              <a:rPr lang="ro-RO" sz="2400" dirty="0"/>
              <a:t>etc. </a:t>
            </a:r>
            <a:endParaRPr lang="ro-RO" sz="2400" dirty="0" smtClean="0"/>
          </a:p>
          <a:p>
            <a:pPr marL="0" indent="0" algn="just">
              <a:buNone/>
            </a:pPr>
            <a:endParaRPr lang="ro-RO" sz="1400" dirty="0" smtClean="0"/>
          </a:p>
          <a:p>
            <a:pPr marL="0" indent="0" algn="just">
              <a:buNone/>
            </a:pPr>
            <a:r>
              <a:rPr lang="ro-RO" sz="2400" dirty="0" smtClean="0"/>
              <a:t>Acestea </a:t>
            </a:r>
            <a:r>
              <a:rPr lang="ro-RO" sz="2400" dirty="0"/>
              <a:t>sunt </a:t>
            </a:r>
            <a:r>
              <a:rPr lang="ro-RO" sz="2400" dirty="0" smtClean="0"/>
              <a:t>condiționate </a:t>
            </a:r>
            <a:r>
              <a:rPr lang="ro-RO" sz="2400" dirty="0"/>
              <a:t>de </a:t>
            </a:r>
            <a:r>
              <a:rPr lang="ro-RO" sz="2400" dirty="0" smtClean="0"/>
              <a:t>situația </a:t>
            </a:r>
            <a:r>
              <a:rPr lang="ro-RO" sz="2400" dirty="0"/>
              <a:t>precara a nivelului de trai al familiilor vulnerabile </a:t>
            </a:r>
            <a:r>
              <a:rPr lang="ro-RO" sz="2400" dirty="0" smtClean="0"/>
              <a:t>și </a:t>
            </a:r>
            <a:r>
              <a:rPr lang="ro-RO" sz="2400" dirty="0"/>
              <a:t>defavorizate, de modelul cultural al acestora, de carențe în educația acestora, gradul de izolare geografica </a:t>
            </a:r>
            <a:r>
              <a:rPr lang="ro-RO" sz="2400" dirty="0" smtClean="0"/>
              <a:t>și socială </a:t>
            </a:r>
            <a:r>
              <a:rPr lang="ro-RO" sz="2400" dirty="0"/>
              <a:t>a familiei și de modalitățile în care sunt exercitate abilitățile și competentele parentale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ro-RO" sz="20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704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8200" y="1333132"/>
            <a:ext cx="10515600" cy="80358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700" b="1" dirty="0" smtClean="0"/>
              <a:t/>
            </a:r>
            <a:br>
              <a:rPr lang="ro-RO" sz="2700" b="1" dirty="0" smtClean="0"/>
            </a:br>
            <a:r>
              <a:rPr lang="ro-RO" sz="2700" b="1" dirty="0" smtClean="0">
                <a:latin typeface="+mn-lt"/>
              </a:rPr>
              <a:t>ABANDONUL ȘI ABSENTEISMUL ȘCOLAR – CONSECINȚE CU CARE SE CONFRUNTĂ </a:t>
            </a:r>
            <a:r>
              <a:rPr lang="ro-RO" sz="2700" b="1" dirty="0" err="1" smtClean="0">
                <a:latin typeface="+mn-lt"/>
              </a:rPr>
              <a:t>COPI</a:t>
            </a:r>
            <a:r>
              <a:rPr lang="en-US" sz="2700" b="1" dirty="0" smtClean="0">
                <a:latin typeface="+mn-lt"/>
              </a:rPr>
              <a:t>I</a:t>
            </a:r>
            <a:r>
              <a:rPr lang="ro-RO" sz="2700" b="1" dirty="0" smtClean="0">
                <a:latin typeface="+mn-lt"/>
              </a:rPr>
              <a:t>I DIN FAMILIILE VULNERABILE ȘI DEFAVORIZATE.</a:t>
            </a:r>
            <a:endParaRPr lang="ro-RO" b="1" dirty="0">
              <a:latin typeface="+mn-lt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914400" y="2447109"/>
            <a:ext cx="10439400" cy="31075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sz="2000" dirty="0" smtClean="0"/>
          </a:p>
          <a:p>
            <a:pPr marL="0" indent="0" algn="just">
              <a:buNone/>
            </a:pPr>
            <a:r>
              <a:rPr lang="ro-RO" sz="2600" dirty="0" smtClean="0"/>
              <a:t>La nivelul județului </a:t>
            </a:r>
            <a:r>
              <a:rPr lang="ro-RO" sz="2600" dirty="0"/>
              <a:t>Vaslui, </a:t>
            </a:r>
            <a:r>
              <a:rPr lang="ro-RO" sz="2600" dirty="0" smtClean="0"/>
              <a:t>în </a:t>
            </a:r>
            <a:r>
              <a:rPr lang="ro-RO" sz="2600" dirty="0"/>
              <a:t>anul 2012</a:t>
            </a:r>
            <a:r>
              <a:rPr lang="ro-RO" sz="2600" dirty="0" smtClean="0"/>
              <a:t>, </a:t>
            </a:r>
            <a:r>
              <a:rPr lang="ro-RO" sz="2600" b="1" dirty="0" smtClean="0"/>
              <a:t>rata abandonului școlar a fost de 2,46%, </a:t>
            </a:r>
            <a:r>
              <a:rPr lang="ro-RO" sz="2600" dirty="0" smtClean="0"/>
              <a:t>cu 1,35% mai mare față </a:t>
            </a:r>
            <a:r>
              <a:rPr lang="ro-RO" sz="2600" dirty="0"/>
              <a:t>de anul 2011. </a:t>
            </a:r>
            <a:endParaRPr lang="ro-RO" sz="2600" dirty="0" smtClean="0"/>
          </a:p>
          <a:p>
            <a:pPr marL="0" indent="0" algn="just">
              <a:buNone/>
            </a:pPr>
            <a:endParaRPr lang="ro-RO" sz="2600" dirty="0"/>
          </a:p>
          <a:p>
            <a:pPr marL="0" indent="0" algn="just">
              <a:buNone/>
            </a:pPr>
            <a:r>
              <a:rPr lang="ro-RO" sz="2600" dirty="0" smtClean="0"/>
              <a:t>Dintr-un </a:t>
            </a:r>
            <a:r>
              <a:rPr lang="ro-RO" sz="2600" dirty="0"/>
              <a:t>număr total de </a:t>
            </a:r>
            <a:r>
              <a:rPr lang="ro-RO" sz="2600" b="1" dirty="0" smtClean="0"/>
              <a:t>37.292 </a:t>
            </a:r>
            <a:r>
              <a:rPr lang="ro-RO" sz="2600" b="1" dirty="0"/>
              <a:t>elevi </a:t>
            </a:r>
            <a:r>
              <a:rPr lang="ro-RO" sz="2600" b="1" dirty="0" err="1"/>
              <a:t>înscrişi</a:t>
            </a:r>
            <a:r>
              <a:rPr lang="ro-RO" sz="2600" dirty="0"/>
              <a:t>, până la finele anului </a:t>
            </a:r>
            <a:r>
              <a:rPr lang="ro-RO" sz="2600" dirty="0" err="1"/>
              <a:t>şcolar</a:t>
            </a:r>
            <a:r>
              <a:rPr lang="ro-RO" sz="2600" dirty="0"/>
              <a:t> 2012, </a:t>
            </a:r>
            <a:r>
              <a:rPr lang="ro-RO" sz="2600" b="1" dirty="0"/>
              <a:t>920 de </a:t>
            </a:r>
            <a:r>
              <a:rPr lang="ro-RO" sz="2600" b="1" dirty="0" smtClean="0"/>
              <a:t>elevi </a:t>
            </a:r>
            <a:r>
              <a:rPr lang="ro-RO" sz="2600" b="1" dirty="0"/>
              <a:t>au abandonat </a:t>
            </a:r>
            <a:r>
              <a:rPr lang="ro-RO" sz="2600" b="1" dirty="0" err="1" smtClean="0"/>
              <a:t>şcoala</a:t>
            </a:r>
            <a:r>
              <a:rPr lang="ro-RO" sz="2600" dirty="0" smtClean="0"/>
              <a:t>.</a:t>
            </a:r>
            <a:endParaRPr lang="ro-RO" sz="26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515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8200" y="1333132"/>
            <a:ext cx="10515600" cy="80358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700" b="1" dirty="0" smtClean="0"/>
              <a:t/>
            </a:r>
            <a:br>
              <a:rPr lang="ro-RO" sz="2700" b="1" dirty="0" smtClean="0"/>
            </a:br>
            <a:r>
              <a:rPr lang="ro-RO" sz="2700" b="1" dirty="0" smtClean="0">
                <a:latin typeface="+mn-lt"/>
              </a:rPr>
              <a:t>.</a:t>
            </a:r>
            <a:endParaRPr lang="ro-RO" b="1" dirty="0">
              <a:latin typeface="+mn-lt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931831"/>
            <a:ext cx="10515600" cy="36228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ro-RO" sz="2400" dirty="0" smtClean="0"/>
              <a:t>La </a:t>
            </a:r>
            <a:r>
              <a:rPr lang="ro-RO" sz="2400" dirty="0"/>
              <a:t>nivelul ciclului primar, </a:t>
            </a:r>
            <a:r>
              <a:rPr lang="ro-RO" sz="2400" b="1" i="1" dirty="0"/>
              <a:t>in Jud. Vaslui sunt </a:t>
            </a:r>
            <a:r>
              <a:rPr lang="ro-RO" sz="2400" b="1" i="1" dirty="0" err="1"/>
              <a:t>identificati</a:t>
            </a:r>
            <a:r>
              <a:rPr lang="ro-RO" sz="2400" b="1" i="1" dirty="0"/>
              <a:t> 1291 de copii cu risc crescut de abandon </a:t>
            </a:r>
            <a:r>
              <a:rPr lang="ro-RO" sz="2400" b="1" i="1" dirty="0" err="1"/>
              <a:t>scolar</a:t>
            </a:r>
            <a:r>
              <a:rPr lang="ro-RO" sz="2400" dirty="0"/>
              <a:t>. </a:t>
            </a:r>
            <a:endParaRPr lang="en-US" sz="2400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92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93966"/>
            <a:ext cx="10515600" cy="3760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endParaRPr lang="en-US" b="1" dirty="0" err="1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reptunghi 1"/>
          <p:cNvSpPr/>
          <p:nvPr/>
        </p:nvSpPr>
        <p:spPr>
          <a:xfrm>
            <a:off x="1090412" y="1476560"/>
            <a:ext cx="102633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/>
              <a:t>Printre </a:t>
            </a:r>
            <a:r>
              <a:rPr lang="ro-RO" b="1" i="1" dirty="0"/>
              <a:t>cauzele abandonului </a:t>
            </a:r>
            <a:r>
              <a:rPr lang="ro-RO" b="1" i="1" dirty="0" err="1"/>
              <a:t>scolar</a:t>
            </a:r>
            <a:r>
              <a:rPr lang="ro-RO" dirty="0"/>
              <a:t> </a:t>
            </a:r>
            <a:r>
              <a:rPr lang="ro-RO" dirty="0" err="1"/>
              <a:t>inregistrate</a:t>
            </a:r>
            <a:r>
              <a:rPr lang="ro-RO" dirty="0"/>
              <a:t> in Jud. Vaslui, </a:t>
            </a:r>
            <a:r>
              <a:rPr lang="ro-RO" dirty="0" err="1"/>
              <a:t>mentionate</a:t>
            </a:r>
            <a:r>
              <a:rPr lang="ro-RO" dirty="0"/>
              <a:t> in Raportul referitor la abandon pe anul </a:t>
            </a:r>
            <a:r>
              <a:rPr lang="ro-RO" dirty="0" err="1"/>
              <a:t>şcolar</a:t>
            </a:r>
            <a:r>
              <a:rPr lang="ro-RO" dirty="0"/>
              <a:t> 2012-2013, realizat de Inspectoratul </a:t>
            </a:r>
            <a:r>
              <a:rPr lang="ro-RO" dirty="0" err="1"/>
              <a:t>Scolar</a:t>
            </a:r>
            <a:r>
              <a:rPr lang="ro-RO" dirty="0"/>
              <a:t> </a:t>
            </a:r>
            <a:r>
              <a:rPr lang="ro-RO" dirty="0" err="1"/>
              <a:t>Judetean</a:t>
            </a:r>
            <a:r>
              <a:rPr lang="ro-RO" dirty="0"/>
              <a:t> Vaslui, sunt amintite: </a:t>
            </a:r>
            <a:endParaRPr lang="en-US" dirty="0" smtClean="0"/>
          </a:p>
          <a:p>
            <a:pPr algn="just"/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ro-RO" dirty="0" err="1" smtClean="0"/>
              <a:t>saracia</a:t>
            </a:r>
            <a:r>
              <a:rPr lang="ro-RO" dirty="0"/>
              <a:t>,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 familiile dezorganizate, care au </a:t>
            </a:r>
            <a:r>
              <a:rPr lang="ro-RO" dirty="0" err="1"/>
              <a:t>condiţii</a:t>
            </a:r>
            <a:r>
              <a:rPr lang="ro-RO" dirty="0"/>
              <a:t> materiale precare </a:t>
            </a:r>
            <a:r>
              <a:rPr lang="ro-RO" dirty="0" err="1"/>
              <a:t>şi</a:t>
            </a:r>
            <a:r>
              <a:rPr lang="ro-RO" dirty="0"/>
              <a:t> nivel de trai scăzut;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lipsa interesului pentru </a:t>
            </a:r>
            <a:r>
              <a:rPr lang="ro-RO" dirty="0" err="1"/>
              <a:t>şcoală</a:t>
            </a:r>
            <a:r>
              <a:rPr lang="ro-RO" dirty="0"/>
              <a:t> atât din partea </a:t>
            </a:r>
            <a:r>
              <a:rPr lang="ro-RO" dirty="0" err="1"/>
              <a:t>părinţilor</a:t>
            </a:r>
            <a:r>
              <a:rPr lang="ro-RO" dirty="0"/>
              <a:t> cât </a:t>
            </a:r>
            <a:r>
              <a:rPr lang="ro-RO" dirty="0" err="1"/>
              <a:t>şi</a:t>
            </a:r>
            <a:r>
              <a:rPr lang="ro-RO" dirty="0"/>
              <a:t> din partea copiilor;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atitudinea negativă a unor </a:t>
            </a:r>
            <a:r>
              <a:rPr lang="ro-RO" dirty="0" err="1"/>
              <a:t>părinţi</a:t>
            </a:r>
            <a:r>
              <a:rPr lang="ro-RO" dirty="0"/>
              <a:t> </a:t>
            </a:r>
            <a:r>
              <a:rPr lang="ro-RO" dirty="0" err="1"/>
              <a:t>faţă</a:t>
            </a:r>
            <a:r>
              <a:rPr lang="ro-RO" dirty="0"/>
              <a:t> de </a:t>
            </a:r>
            <a:r>
              <a:rPr lang="ro-RO" dirty="0" err="1"/>
              <a:t>şcoală</a:t>
            </a:r>
            <a:r>
              <a:rPr lang="ro-RO" dirty="0"/>
              <a:t>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exploatarea prin muncă;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păstrarea </a:t>
            </a:r>
            <a:r>
              <a:rPr lang="ro-RO" dirty="0" err="1"/>
              <a:t>tradiţiilor</a:t>
            </a:r>
            <a:r>
              <a:rPr lang="ro-RO" dirty="0"/>
              <a:t> </a:t>
            </a:r>
            <a:r>
              <a:rPr lang="ro-RO" dirty="0" err="1"/>
              <a:t>şi</a:t>
            </a:r>
            <a:r>
              <a:rPr lang="ro-RO" dirty="0"/>
              <a:t> obiceiurilor specifice etniei din care fac parte;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 lipsa supravegherii elevilor;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plecarea unui </a:t>
            </a:r>
            <a:r>
              <a:rPr lang="ro-RO" dirty="0" err="1"/>
              <a:t>parinte</a:t>
            </a:r>
            <a:r>
              <a:rPr lang="ro-RO" dirty="0"/>
              <a:t>/</a:t>
            </a:r>
            <a:r>
              <a:rPr lang="ro-RO" dirty="0" err="1"/>
              <a:t>parintilor</a:t>
            </a:r>
            <a:r>
              <a:rPr lang="ro-RO" dirty="0"/>
              <a:t> în străinătate;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slaba colaborare </a:t>
            </a:r>
            <a:r>
              <a:rPr lang="ro-RO" dirty="0" err="1"/>
              <a:t>şcoală</a:t>
            </a:r>
            <a:r>
              <a:rPr lang="ro-RO" dirty="0"/>
              <a:t>-familie;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lipsa de suport comunitar pentru prezenta la </a:t>
            </a:r>
            <a:r>
              <a:rPr lang="ro-RO" dirty="0" err="1"/>
              <a:t>scoala</a:t>
            </a:r>
            <a:r>
              <a:rPr lang="ro-RO" dirty="0"/>
              <a:t>,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/>
              <a:t> familia monoparentală. </a:t>
            </a:r>
          </a:p>
        </p:txBody>
      </p:sp>
    </p:spTree>
    <p:extLst>
      <p:ext uri="{BB962C8B-B14F-4D97-AF65-F5344CB8AC3E}">
        <p14:creationId xmlns:p14="http://schemas.microsoft.com/office/powerpoint/2010/main" val="3039241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93966"/>
            <a:ext cx="10515600" cy="3760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r>
              <a:rPr lang="en-US" b="1" dirty="0" err="1" smtClean="0"/>
              <a:t>Procentul</a:t>
            </a:r>
            <a:r>
              <a:rPr lang="en-US" b="1" dirty="0" smtClean="0"/>
              <a:t> </a:t>
            </a:r>
            <a:r>
              <a:rPr lang="ro-RO" b="1" dirty="0"/>
              <a:t>în creștere al copiilor care abandonează școala la nivelul județului Vaslui a fost premisa care a fundamentat intervenția în cadrul comunităților din mediul rural al județului</a:t>
            </a:r>
            <a:r>
              <a:rPr lang="ro-RO" b="1" dirty="0" smtClean="0"/>
              <a:t>.</a:t>
            </a:r>
            <a:endParaRPr lang="ro-RO" b="1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6696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ctr">
              <a:buNone/>
            </a:pPr>
            <a:r>
              <a:rPr lang="ro-RO" dirty="0" smtClean="0"/>
              <a:t>Pentru o perioadă de 16 luni, Unitatea Administrativ Teritorială - </a:t>
            </a:r>
            <a:r>
              <a:rPr lang="ro-RO" dirty="0" err="1" smtClean="0"/>
              <a:t>Judeţul</a:t>
            </a:r>
            <a:r>
              <a:rPr lang="ro-RO" dirty="0" smtClean="0"/>
              <a:t> Vaslui în </a:t>
            </a:r>
            <a:r>
              <a:rPr lang="ro-RO" dirty="0"/>
              <a:t>parteneriat cu </a:t>
            </a:r>
            <a:r>
              <a:rPr lang="ro-RO" dirty="0" smtClean="0"/>
              <a:t>Filiala Iași a Fundației </a:t>
            </a:r>
            <a:r>
              <a:rPr lang="ro-RO" dirty="0" err="1" smtClean="0"/>
              <a:t>HOLT</a:t>
            </a:r>
            <a:r>
              <a:rPr lang="ro-RO" dirty="0" smtClean="0"/>
              <a:t> România, realizează </a:t>
            </a:r>
            <a:r>
              <a:rPr lang="ro-RO" dirty="0" err="1" smtClean="0"/>
              <a:t>activităţi</a:t>
            </a:r>
            <a:r>
              <a:rPr lang="ro-RO" dirty="0" smtClean="0"/>
              <a:t> </a:t>
            </a:r>
            <a:r>
              <a:rPr lang="ro-RO" dirty="0"/>
              <a:t>destinate copiilor </a:t>
            </a:r>
            <a:r>
              <a:rPr lang="ro-RO" dirty="0" err="1"/>
              <a:t>expuşi</a:t>
            </a:r>
            <a:r>
              <a:rPr lang="ro-RO" dirty="0"/>
              <a:t> riscului de abandon </a:t>
            </a:r>
            <a:r>
              <a:rPr lang="ro-RO" dirty="0" err="1" smtClean="0"/>
              <a:t>şcolar</a:t>
            </a:r>
            <a:r>
              <a:rPr lang="ro-RO" dirty="0" smtClean="0"/>
              <a:t>, în </a:t>
            </a:r>
            <a:r>
              <a:rPr lang="ro-RO" dirty="0"/>
              <a:t>fiecare comună din județul </a:t>
            </a:r>
            <a:r>
              <a:rPr lang="ro-RO" dirty="0" smtClean="0"/>
              <a:t>Vaslui, </a:t>
            </a:r>
            <a:r>
              <a:rPr lang="ro-RO" dirty="0"/>
              <a:t>prin </a:t>
            </a:r>
            <a:r>
              <a:rPr lang="ro-RO" dirty="0" smtClean="0"/>
              <a:t>proiectul</a:t>
            </a:r>
          </a:p>
          <a:p>
            <a:pPr marL="0" indent="0" algn="ctr">
              <a:buNone/>
            </a:pPr>
            <a:r>
              <a:rPr lang="ro-RO" dirty="0" smtClean="0"/>
              <a:t> </a:t>
            </a:r>
            <a:r>
              <a:rPr lang="ro-RO" b="1" dirty="0"/>
              <a:t>“Școala te face OM</a:t>
            </a:r>
            <a:r>
              <a:rPr lang="ro-RO" b="1" dirty="0" smtClean="0"/>
              <a:t>!”. </a:t>
            </a:r>
            <a:endParaRPr lang="ro-RO" b="1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4133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ctr">
              <a:buNone/>
            </a:pPr>
            <a:r>
              <a:rPr lang="ro-RO" b="1" i="1" dirty="0" smtClean="0"/>
              <a:t>Proiectul </a:t>
            </a:r>
            <a:r>
              <a:rPr lang="ro-RO" b="1" i="1" dirty="0"/>
              <a:t>își propune implementarea unor noi servicii integrate în toate cele 81 de comune din mediul rural din Județul Vaslui, în vederea prevenirii abandonului școlar și a creșterii participării școlare a minim 1200 de copii din clasele I-IV (300 de etnie romă), cu risc de abandon școlar din cauza sărăciei, a problemelor familiale și a izolării</a:t>
            </a:r>
            <a:r>
              <a:rPr lang="ro-RO" b="1" i="1" dirty="0" smtClean="0"/>
              <a:t>.</a:t>
            </a:r>
            <a:endParaRPr lang="en-US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09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b="1" dirty="0" smtClean="0"/>
              <a:t>Grupul țintă </a:t>
            </a:r>
            <a:r>
              <a:rPr lang="ro-RO" dirty="0" smtClean="0"/>
              <a:t>– </a:t>
            </a:r>
            <a:r>
              <a:rPr lang="ro-RO" i="1" dirty="0" smtClean="0"/>
              <a:t>cei 1.200 copii </a:t>
            </a:r>
            <a:r>
              <a:rPr lang="ro-RO" i="1" dirty="0"/>
              <a:t>(dintre care 300 de etnie romă) identificați de Centrul Județean de </a:t>
            </a:r>
            <a:r>
              <a:rPr lang="ro-RO" i="1" dirty="0" err="1"/>
              <a:t>Rersurse</a:t>
            </a:r>
            <a:r>
              <a:rPr lang="ro-RO" i="1" dirty="0"/>
              <a:t> și Asistență Educațională Vaslui ca fiind în situația de risc de abandon școlar în cele mai multe cazuri datorită </a:t>
            </a:r>
            <a:r>
              <a:rPr lang="ro-RO" i="1" dirty="0" smtClean="0"/>
              <a:t>sărăcie</a:t>
            </a:r>
            <a:r>
              <a:rPr lang="en-US" i="1" dirty="0" err="1" smtClean="0"/>
              <a:t>i</a:t>
            </a:r>
            <a:r>
              <a:rPr lang="ro-RO" i="1" dirty="0" smtClean="0"/>
              <a:t>, </a:t>
            </a:r>
            <a:r>
              <a:rPr lang="ro-RO" i="1" dirty="0"/>
              <a:t>din clasele </a:t>
            </a:r>
            <a:r>
              <a:rPr lang="ro-RO" i="1" dirty="0" smtClean="0"/>
              <a:t>I-IV.</a:t>
            </a:r>
          </a:p>
          <a:p>
            <a:pPr marL="0" indent="0">
              <a:buNone/>
            </a:pPr>
            <a:endParaRPr lang="ro-RO" i="1" dirty="0" smtClean="0"/>
          </a:p>
          <a:p>
            <a:pPr marL="0" indent="0">
              <a:buNone/>
            </a:pPr>
            <a:r>
              <a:rPr lang="pt-BR" sz="2400" b="1" dirty="0"/>
              <a:t>Valoarea proiectului este de 1.863.624,71 lei</a:t>
            </a:r>
            <a:r>
              <a:rPr lang="pt-BR" sz="2400" dirty="0"/>
              <a:t> din care </a:t>
            </a:r>
            <a:r>
              <a:rPr lang="it-IT" sz="2400" b="1" dirty="0"/>
              <a:t>1.584.081,00 </a:t>
            </a:r>
            <a:r>
              <a:rPr lang="pt-BR" sz="2400" b="1" dirty="0"/>
              <a:t>lei asistenţă financiară nerambursabilă - Grant SEE și </a:t>
            </a:r>
            <a:r>
              <a:rPr lang="it-IT" sz="2400" b="1" dirty="0"/>
              <a:t>279.543,71 lei cofinan</a:t>
            </a:r>
            <a:r>
              <a:rPr lang="ro-RO" sz="2400" b="1" dirty="0" err="1"/>
              <a:t>țare</a:t>
            </a:r>
            <a:r>
              <a:rPr lang="ro-RO" sz="2400" b="1" dirty="0"/>
              <a:t> publică</a:t>
            </a:r>
            <a:r>
              <a:rPr lang="pt-BR" sz="2400" b="1" dirty="0"/>
              <a:t>.</a:t>
            </a:r>
            <a:endParaRPr lang="en-US" sz="2400" dirty="0"/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63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o-RO" b="1" dirty="0"/>
              <a:t>In </a:t>
            </a:r>
            <a:r>
              <a:rPr lang="ro-RO" b="1" dirty="0" err="1"/>
              <a:t>sustinerea</a:t>
            </a:r>
            <a:r>
              <a:rPr lang="ro-RO" b="1" dirty="0"/>
              <a:t> caracterul integrat al </a:t>
            </a:r>
            <a:r>
              <a:rPr lang="ro-RO" b="1" dirty="0" err="1"/>
              <a:t>interventiei</a:t>
            </a:r>
            <a:r>
              <a:rPr lang="ro-RO" b="1" dirty="0"/>
              <a:t> proiectul propune pilotarea unor servicii integrate in vederea </a:t>
            </a:r>
            <a:r>
              <a:rPr lang="ro-RO" b="1" dirty="0" err="1"/>
              <a:t>cresterii</a:t>
            </a:r>
            <a:r>
              <a:rPr lang="ro-RO" b="1" dirty="0"/>
              <a:t> frecventei </a:t>
            </a:r>
            <a:r>
              <a:rPr lang="ro-RO" b="1" dirty="0" err="1"/>
              <a:t>scolare</a:t>
            </a:r>
            <a:r>
              <a:rPr lang="ro-RO" b="1" dirty="0"/>
              <a:t> intervenind pe 3 paliere: </a:t>
            </a:r>
            <a:endParaRPr lang="en-US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smtClean="0"/>
              <a:t>atragerea </a:t>
            </a:r>
            <a:r>
              <a:rPr lang="ro-RO" dirty="0"/>
              <a:t>copiilor la </a:t>
            </a:r>
            <a:r>
              <a:rPr lang="ro-RO" dirty="0" err="1"/>
              <a:t>scoala</a:t>
            </a:r>
            <a:r>
              <a:rPr lang="ro-RO" dirty="0"/>
              <a:t> prin implicarea lor in </a:t>
            </a:r>
            <a:r>
              <a:rPr lang="ro-RO" dirty="0" err="1"/>
              <a:t>activitati</a:t>
            </a:r>
            <a:r>
              <a:rPr lang="ro-RO" dirty="0"/>
              <a:t> non-formale, 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err="1" smtClean="0"/>
              <a:t>actiunea</a:t>
            </a:r>
            <a:r>
              <a:rPr lang="ro-RO" dirty="0" smtClean="0"/>
              <a:t> </a:t>
            </a:r>
            <a:r>
              <a:rPr lang="ro-RO" dirty="0"/>
              <a:t>asupra familiei in vederea </a:t>
            </a:r>
            <a:r>
              <a:rPr lang="ro-RO" dirty="0" err="1"/>
              <a:t>imbunatatirii</a:t>
            </a:r>
            <a:r>
              <a:rPr lang="ro-RO" dirty="0"/>
              <a:t> </a:t>
            </a:r>
            <a:r>
              <a:rPr lang="ro-RO" dirty="0" err="1"/>
              <a:t>abilitatilor</a:t>
            </a:r>
            <a:r>
              <a:rPr lang="ro-RO" dirty="0"/>
              <a:t> parentale prin intermediul </a:t>
            </a:r>
            <a:r>
              <a:rPr lang="ro-RO" dirty="0" err="1"/>
              <a:t>participarii</a:t>
            </a:r>
            <a:r>
              <a:rPr lang="ro-RO" dirty="0"/>
              <a:t> la cursurile de </a:t>
            </a:r>
            <a:r>
              <a:rPr lang="ro-RO" dirty="0" err="1"/>
              <a:t>educatie</a:t>
            </a:r>
            <a:r>
              <a:rPr lang="ro-RO" dirty="0"/>
              <a:t> parentala si 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err="1" smtClean="0"/>
              <a:t>pregatirea</a:t>
            </a:r>
            <a:r>
              <a:rPr lang="ro-RO" dirty="0" smtClean="0"/>
              <a:t> </a:t>
            </a:r>
            <a:r>
              <a:rPr lang="ro-RO" dirty="0"/>
              <a:t>de cadre didactice in vederea reducerii raporturilor de simetrie dintre ei si </a:t>
            </a:r>
            <a:r>
              <a:rPr lang="ro-RO" dirty="0" err="1"/>
              <a:t>parinti</a:t>
            </a:r>
            <a:r>
              <a:rPr lang="ro-RO" dirty="0"/>
              <a:t> si transformarea </a:t>
            </a:r>
            <a:r>
              <a:rPr lang="ro-RO" dirty="0" err="1"/>
              <a:t>institutiei</a:t>
            </a:r>
            <a:r>
              <a:rPr lang="ro-RO" dirty="0"/>
              <a:t> </a:t>
            </a:r>
            <a:r>
              <a:rPr lang="ro-RO" dirty="0" err="1"/>
              <a:t>scolare</a:t>
            </a:r>
            <a:r>
              <a:rPr lang="ro-RO" dirty="0"/>
              <a:t> </a:t>
            </a:r>
            <a:r>
              <a:rPr lang="ro-RO" dirty="0" err="1"/>
              <a:t>intr</a:t>
            </a:r>
            <a:r>
              <a:rPr lang="ro-RO" dirty="0"/>
              <a:t>-una mai prietenoasa pentru copil si familia acestuia</a:t>
            </a:r>
            <a:r>
              <a:rPr lang="ro-RO" b="1" dirty="0"/>
              <a:t>. </a:t>
            </a:r>
            <a:endParaRPr lang="en-US" b="1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287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AutoNum type="arabicPeriod"/>
            </a:pPr>
            <a:r>
              <a:rPr lang="ro-RO" b="1" dirty="0" err="1" smtClean="0"/>
              <a:t>Interventia</a:t>
            </a:r>
            <a:r>
              <a:rPr lang="ro-RO" b="1" dirty="0" smtClean="0"/>
              <a:t> </a:t>
            </a:r>
            <a:r>
              <a:rPr lang="ro-RO" b="1" dirty="0"/>
              <a:t>directa asupra copiilor </a:t>
            </a:r>
            <a:r>
              <a:rPr lang="ro-RO" dirty="0"/>
              <a:t>presupune dezvoltarea unei </a:t>
            </a:r>
            <a:r>
              <a:rPr lang="ro-RO" b="1" i="1" dirty="0"/>
              <a:t>grile de 10 </a:t>
            </a:r>
            <a:r>
              <a:rPr lang="ro-RO" b="1" i="1" dirty="0" err="1"/>
              <a:t>activitati</a:t>
            </a:r>
            <a:r>
              <a:rPr lang="ro-RO" b="1" i="1" dirty="0"/>
              <a:t> </a:t>
            </a:r>
            <a:r>
              <a:rPr lang="ro-RO" dirty="0"/>
              <a:t>(dans, muzica, desen, fotografie, </a:t>
            </a:r>
            <a:r>
              <a:rPr lang="ro-RO" dirty="0" err="1"/>
              <a:t>teambuilding</a:t>
            </a:r>
            <a:r>
              <a:rPr lang="ro-RO" dirty="0"/>
              <a:t>, </a:t>
            </a:r>
            <a:r>
              <a:rPr lang="ro-RO" dirty="0" err="1"/>
              <a:t>mestesuguri</a:t>
            </a:r>
            <a:r>
              <a:rPr lang="ro-RO" dirty="0"/>
              <a:t>, </a:t>
            </a:r>
            <a:r>
              <a:rPr lang="ro-RO" dirty="0" err="1"/>
              <a:t>educatie</a:t>
            </a:r>
            <a:r>
              <a:rPr lang="ro-RO" dirty="0"/>
              <a:t> tehnologica, dezbatere, teatru) din punct de vedere metodologic si al </a:t>
            </a:r>
            <a:r>
              <a:rPr lang="ro-RO" dirty="0" err="1"/>
              <a:t>dotarilor</a:t>
            </a:r>
            <a:r>
              <a:rPr lang="ro-RO" dirty="0"/>
              <a:t> si implementarea acestora in primele 81 de scoli din mediul rural din jud. Vaslui in care se </a:t>
            </a:r>
            <a:r>
              <a:rPr lang="ro-RO" dirty="0" err="1"/>
              <a:t>inregistreaza</a:t>
            </a:r>
            <a:r>
              <a:rPr lang="ro-RO" dirty="0"/>
              <a:t> cea mai mare rata de abandon </a:t>
            </a:r>
            <a:r>
              <a:rPr lang="ro-RO" dirty="0" err="1"/>
              <a:t>scolar</a:t>
            </a:r>
            <a:r>
              <a:rPr lang="ro-RO" dirty="0"/>
              <a:t>. 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ro-RO" dirty="0" smtClean="0"/>
              <a:t>Aceasta </a:t>
            </a:r>
            <a:r>
              <a:rPr lang="ro-RO" dirty="0"/>
              <a:t>grila de </a:t>
            </a:r>
            <a:r>
              <a:rPr lang="ro-RO" dirty="0" err="1"/>
              <a:t>activitati</a:t>
            </a:r>
            <a:r>
              <a:rPr lang="ro-RO" dirty="0"/>
              <a:t> permite copiilor testarea aptitudinilor si </a:t>
            </a:r>
            <a:r>
              <a:rPr lang="ro-RO" dirty="0" err="1"/>
              <a:t>abilitatilor</a:t>
            </a:r>
            <a:r>
              <a:rPr lang="ro-RO" dirty="0"/>
              <a:t> </a:t>
            </a:r>
            <a:r>
              <a:rPr lang="ro-RO" dirty="0" err="1"/>
              <a:t>intr</a:t>
            </a:r>
            <a:r>
              <a:rPr lang="ro-RO" dirty="0"/>
              <a:t>-un mediu non-formal si </a:t>
            </a:r>
            <a:r>
              <a:rPr lang="ro-RO" dirty="0" err="1"/>
              <a:t>faciliteaza</a:t>
            </a:r>
            <a:r>
              <a:rPr lang="ro-RO" dirty="0"/>
              <a:t> conectarea lor la </a:t>
            </a:r>
            <a:r>
              <a:rPr lang="ro-RO" dirty="0" err="1"/>
              <a:t>retele</a:t>
            </a:r>
            <a:r>
              <a:rPr lang="ro-RO" dirty="0"/>
              <a:t> sociale cu </a:t>
            </a:r>
            <a:r>
              <a:rPr lang="ro-RO" dirty="0" err="1"/>
              <a:t>alti</a:t>
            </a:r>
            <a:r>
              <a:rPr lang="ro-RO" dirty="0"/>
              <a:t> copii din comunitate. </a:t>
            </a:r>
            <a:r>
              <a:rPr lang="ro-RO" dirty="0" err="1"/>
              <a:t>Activitatile</a:t>
            </a:r>
            <a:r>
              <a:rPr lang="ro-RO" dirty="0"/>
              <a:t> se vor derula </a:t>
            </a:r>
            <a:r>
              <a:rPr lang="ro-RO" dirty="0" err="1"/>
              <a:t>respectandu</a:t>
            </a:r>
            <a:r>
              <a:rPr lang="ro-RO" dirty="0"/>
              <a:t>-se in permanenta </a:t>
            </a:r>
            <a:r>
              <a:rPr lang="ro-RO" b="1" dirty="0"/>
              <a:t>principiul </a:t>
            </a:r>
            <a:r>
              <a:rPr lang="ro-RO" b="1" dirty="0" err="1"/>
              <a:t>apreciativitatii</a:t>
            </a:r>
            <a:r>
              <a:rPr lang="ro-RO" dirty="0"/>
              <a:t>, in sensul in care copiii vor fi mereu </a:t>
            </a:r>
            <a:r>
              <a:rPr lang="ro-RO" dirty="0" err="1"/>
              <a:t>valorificati</a:t>
            </a:r>
            <a:r>
              <a:rPr lang="ro-RO" dirty="0"/>
              <a:t> pe baza punctelor forte pe care le au. </a:t>
            </a:r>
            <a:endParaRPr lang="en-US" dirty="0" smtClean="0"/>
          </a:p>
          <a:p>
            <a:pPr marL="0" indent="0" algn="just">
              <a:buNone/>
            </a:pPr>
            <a:r>
              <a:rPr lang="ro-RO" b="1" dirty="0" smtClean="0"/>
              <a:t>In </a:t>
            </a:r>
            <a:r>
              <a:rPr lang="ro-RO" b="1" dirty="0"/>
              <a:t>vederea </a:t>
            </a:r>
            <a:r>
              <a:rPr lang="ro-RO" b="1" dirty="0" err="1"/>
              <a:t>stimularii</a:t>
            </a:r>
            <a:r>
              <a:rPr lang="ro-RO" b="1" dirty="0"/>
              <a:t> copiilor </a:t>
            </a:r>
            <a:r>
              <a:rPr lang="ro-RO" dirty="0"/>
              <a:t>sa  participe la </a:t>
            </a:r>
            <a:r>
              <a:rPr lang="ro-RO" dirty="0" err="1"/>
              <a:t>activitatile</a:t>
            </a:r>
            <a:r>
              <a:rPr lang="ro-RO" dirty="0"/>
              <a:t> </a:t>
            </a:r>
            <a:r>
              <a:rPr lang="ro-RO" dirty="0" err="1"/>
              <a:t>prevazute</a:t>
            </a:r>
            <a:r>
              <a:rPr lang="ro-RO" dirty="0"/>
              <a:t> in proiect, </a:t>
            </a:r>
            <a:r>
              <a:rPr lang="ro-RO" b="1" dirty="0"/>
              <a:t>primii 100 de copii </a:t>
            </a:r>
            <a:r>
              <a:rPr lang="ro-RO" dirty="0"/>
              <a:t>care </a:t>
            </a:r>
            <a:r>
              <a:rPr lang="ro-RO" dirty="0" err="1"/>
              <a:t>isi</a:t>
            </a:r>
            <a:r>
              <a:rPr lang="ro-RO" dirty="0"/>
              <a:t> </a:t>
            </a:r>
            <a:r>
              <a:rPr lang="ro-RO" dirty="0" err="1"/>
              <a:t>imbunatatesc</a:t>
            </a:r>
            <a:r>
              <a:rPr lang="ro-RO" dirty="0"/>
              <a:t> frecventa </a:t>
            </a:r>
            <a:r>
              <a:rPr lang="ro-RO" dirty="0" err="1" smtClean="0"/>
              <a:t>scolara</a:t>
            </a:r>
            <a:r>
              <a:rPr lang="ro-RO" dirty="0" smtClean="0"/>
              <a:t> </a:t>
            </a:r>
            <a:r>
              <a:rPr lang="ro-RO" dirty="0" err="1"/>
              <a:t>beneficiaza</a:t>
            </a:r>
            <a:r>
              <a:rPr lang="ro-RO" dirty="0"/>
              <a:t> de o excursie in zona Moldovei. 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907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ro-RO" dirty="0" err="1" smtClean="0"/>
              <a:t>Deasemenea</a:t>
            </a:r>
            <a:r>
              <a:rPr lang="ro-RO" dirty="0"/>
              <a:t>, pentru a avea o imagine cat mai veridica despre impactul acestui proiect pilot asupra beneficiarilor </a:t>
            </a:r>
            <a:r>
              <a:rPr lang="ro-RO" dirty="0" err="1"/>
              <a:t>directi</a:t>
            </a:r>
            <a:r>
              <a:rPr lang="ro-RO" dirty="0"/>
              <a:t>, respectiv cei 1200 de copii, se </a:t>
            </a:r>
            <a:r>
              <a:rPr lang="ro-RO" dirty="0" err="1"/>
              <a:t>realizeaza</a:t>
            </a:r>
            <a:r>
              <a:rPr lang="ro-RO" dirty="0"/>
              <a:t> un Volum „Vocea copiilor”, in care sunt surprinse </a:t>
            </a:r>
            <a:r>
              <a:rPr lang="ro-RO" dirty="0" err="1"/>
              <a:t>reprezentarile</a:t>
            </a:r>
            <a:r>
              <a:rPr lang="ro-RO" dirty="0"/>
              <a:t> copiilor despre </a:t>
            </a:r>
            <a:r>
              <a:rPr lang="ro-RO" dirty="0" err="1"/>
              <a:t>scoala</a:t>
            </a:r>
            <a:r>
              <a:rPr lang="ro-RO" dirty="0"/>
              <a:t> si </a:t>
            </a:r>
            <a:r>
              <a:rPr lang="ro-RO" dirty="0" err="1"/>
              <a:t>activitatile</a:t>
            </a:r>
            <a:r>
              <a:rPr lang="ro-RO" dirty="0"/>
              <a:t> la care au participat si impresiile lor culese in cadrul a 10 focus-grupuri. </a:t>
            </a:r>
          </a:p>
          <a:p>
            <a:pPr marL="0" indent="0" algn="just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49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2. </a:t>
            </a:r>
            <a:r>
              <a:rPr lang="ro-RO" dirty="0" err="1" smtClean="0"/>
              <a:t>Deasemenea</a:t>
            </a:r>
            <a:r>
              <a:rPr lang="ro-RO" dirty="0" smtClean="0"/>
              <a:t>, pentru a schimba situația copilului este necesară </a:t>
            </a:r>
            <a:r>
              <a:rPr lang="ro-RO" b="1" dirty="0" smtClean="0"/>
              <a:t>sprijinirea </a:t>
            </a:r>
            <a:r>
              <a:rPr lang="ro-RO" b="1" dirty="0" err="1" smtClean="0"/>
              <a:t>parintilor</a:t>
            </a:r>
            <a:r>
              <a:rPr lang="ro-RO" b="1" dirty="0" smtClean="0"/>
              <a:t> pentru a-si exercita </a:t>
            </a:r>
            <a:r>
              <a:rPr lang="ro-RO" b="1" dirty="0" err="1" smtClean="0"/>
              <a:t>parentalitatea</a:t>
            </a:r>
            <a:r>
              <a:rPr lang="ro-RO" b="1" dirty="0" smtClean="0"/>
              <a:t> </a:t>
            </a:r>
            <a:r>
              <a:rPr lang="ro-RO" dirty="0" smtClean="0"/>
              <a:t>în condițiile valorilor promovate de drepturile copilului.  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ro-RO" dirty="0" smtClean="0"/>
              <a:t>Studiile anterioare realizate cu sprijinul UNICEF, au scos in evidenta faptul ca educatorii, </a:t>
            </a:r>
            <a:r>
              <a:rPr lang="ro-RO" dirty="0" err="1" smtClean="0"/>
              <a:t>invatatorii</a:t>
            </a:r>
            <a:r>
              <a:rPr lang="ro-RO" dirty="0" smtClean="0"/>
              <a:t> si profesorii din </a:t>
            </a:r>
            <a:r>
              <a:rPr lang="ro-RO" dirty="0" err="1" smtClean="0"/>
              <a:t>scoala</a:t>
            </a:r>
            <a:r>
              <a:rPr lang="ro-RO" dirty="0" smtClean="0"/>
              <a:t> sunt principala resursa identificata de </a:t>
            </a:r>
            <a:r>
              <a:rPr lang="ro-RO" dirty="0" err="1" smtClean="0"/>
              <a:t>parinti</a:t>
            </a:r>
            <a:r>
              <a:rPr lang="ro-RO" dirty="0" smtClean="0"/>
              <a:t> pentru </a:t>
            </a:r>
            <a:r>
              <a:rPr lang="ro-RO" dirty="0" err="1" smtClean="0"/>
              <a:t>educatia</a:t>
            </a:r>
            <a:r>
              <a:rPr lang="ro-RO" dirty="0" smtClean="0"/>
              <a:t> parentala. 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813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515291"/>
            <a:ext cx="10515600" cy="37519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 </a:t>
            </a:r>
            <a:endParaRPr lang="ro-RO" sz="2400" dirty="0" smtClean="0"/>
          </a:p>
          <a:p>
            <a:pPr marL="0" indent="0" algn="just">
              <a:buNone/>
            </a:pPr>
            <a:r>
              <a:rPr lang="ro-RO" sz="2600" dirty="0" smtClean="0"/>
              <a:t>Pornind </a:t>
            </a:r>
            <a:r>
              <a:rPr lang="ro-RO" sz="2600" dirty="0"/>
              <a:t>de la un </a:t>
            </a:r>
            <a:r>
              <a:rPr lang="ro-RO" sz="2600" b="1" i="1" dirty="0"/>
              <a:t>model de succes al UNICEF s-a creat un model inovativ integrat dezvoltat </a:t>
            </a:r>
            <a:r>
              <a:rPr lang="ro-RO" sz="2600" b="1" i="1" dirty="0" smtClean="0"/>
              <a:t>în </a:t>
            </a:r>
            <a:r>
              <a:rPr lang="ro-RO" sz="2600" b="1" i="1" dirty="0"/>
              <a:t>parteneriat public-privat la nivel </a:t>
            </a:r>
            <a:r>
              <a:rPr lang="ro-RO" sz="2600" b="1" i="1" dirty="0" smtClean="0"/>
              <a:t>județean în </a:t>
            </a:r>
            <a:r>
              <a:rPr lang="ro-RO" sz="2600" b="1" i="1" dirty="0"/>
              <a:t>care </a:t>
            </a:r>
            <a:r>
              <a:rPr lang="ro-RO" sz="2600" b="1" i="1" dirty="0" smtClean="0"/>
              <a:t>copii în situații </a:t>
            </a:r>
            <a:r>
              <a:rPr lang="ro-RO" sz="2600" b="1" i="1" dirty="0"/>
              <a:t>de risc din mediul rural primesc sprijin direct prin </a:t>
            </a:r>
            <a:r>
              <a:rPr lang="ro-RO" sz="2600" dirty="0"/>
              <a:t>crearea </a:t>
            </a:r>
            <a:r>
              <a:rPr lang="ro-RO" sz="2600" dirty="0" smtClean="0"/>
              <a:t>unor activități </a:t>
            </a:r>
            <a:r>
              <a:rPr lang="ro-RO" sz="2600" dirty="0" err="1"/>
              <a:t>nonformale</a:t>
            </a:r>
            <a:r>
              <a:rPr lang="ro-RO" sz="2600" dirty="0"/>
              <a:t> destinate </a:t>
            </a:r>
            <a:r>
              <a:rPr lang="ro-RO" sz="2600" dirty="0" smtClean="0"/>
              <a:t>creșterii capacității </a:t>
            </a:r>
            <a:r>
              <a:rPr lang="ro-RO" sz="2600" dirty="0"/>
              <a:t>de asimilare a </a:t>
            </a:r>
            <a:r>
              <a:rPr lang="ro-RO" sz="2600" dirty="0" smtClean="0"/>
              <a:t>cunoștințelor școlare și </a:t>
            </a:r>
            <a:r>
              <a:rPr lang="ro-RO" sz="2600" dirty="0"/>
              <a:t>de </a:t>
            </a:r>
            <a:r>
              <a:rPr lang="ro-RO" sz="2600" dirty="0" smtClean="0"/>
              <a:t>creștere </a:t>
            </a:r>
            <a:r>
              <a:rPr lang="ro-RO" sz="2600" dirty="0"/>
              <a:t>a </a:t>
            </a:r>
            <a:r>
              <a:rPr lang="ro-RO" sz="2600" dirty="0" smtClean="0"/>
              <a:t>atractivității școlii crescând </a:t>
            </a:r>
            <a:r>
              <a:rPr lang="ro-RO" sz="2600" dirty="0"/>
              <a:t>implicit </a:t>
            </a:r>
            <a:r>
              <a:rPr lang="ro-RO" sz="2600" dirty="0" smtClean="0"/>
              <a:t>frecvența școlară. </a:t>
            </a:r>
          </a:p>
          <a:p>
            <a:pPr marL="0" indent="0" algn="just">
              <a:buNone/>
            </a:pPr>
            <a:endParaRPr lang="ro-RO" sz="2600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503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672046"/>
            <a:ext cx="10515600" cy="38825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u="sng" dirty="0" smtClean="0"/>
          </a:p>
          <a:p>
            <a:pPr marL="0" indent="0" algn="just">
              <a:buNone/>
            </a:pPr>
            <a:endParaRPr lang="ro-RO" u="sng" dirty="0"/>
          </a:p>
          <a:p>
            <a:pPr marL="0" indent="0" algn="just">
              <a:buNone/>
            </a:pPr>
            <a:r>
              <a:rPr lang="ro-RO" u="sng" dirty="0" smtClean="0"/>
              <a:t>Copiii</a:t>
            </a:r>
            <a:r>
              <a:rPr lang="ro-RO" dirty="0" smtClean="0"/>
              <a:t> </a:t>
            </a:r>
            <a:r>
              <a:rPr lang="ro-RO" dirty="0"/>
              <a:t>vor avea ocazia ca, în cadrul proiectului, să ia parte la activități </a:t>
            </a:r>
            <a:r>
              <a:rPr lang="ro-RO" dirty="0" err="1"/>
              <a:t>nonformale</a:t>
            </a:r>
            <a:r>
              <a:rPr lang="ro-RO" dirty="0"/>
              <a:t>, să interacționeze atât cu ceilalți copii, cât și cu profesorii și cu învățătorii lor în alte cadre și tipuri de activități decât cele formale, specifice școlii. 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1585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672046"/>
            <a:ext cx="10515600" cy="38825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u="sng" dirty="0" smtClean="0"/>
          </a:p>
          <a:p>
            <a:pPr marL="0" indent="0" algn="just">
              <a:buNone/>
            </a:pPr>
            <a:r>
              <a:rPr lang="ro-RO" u="sng" dirty="0" smtClean="0"/>
              <a:t>Părinții</a:t>
            </a:r>
            <a:r>
              <a:rPr lang="ro-RO" dirty="0" smtClean="0"/>
              <a:t> </a:t>
            </a:r>
            <a:r>
              <a:rPr lang="ro-RO" dirty="0"/>
              <a:t>elevilor de etnie roma sau </a:t>
            </a:r>
            <a:r>
              <a:rPr lang="ro-RO" dirty="0" err="1"/>
              <a:t>neroma</a:t>
            </a:r>
            <a:r>
              <a:rPr lang="ro-RO" dirty="0"/>
              <a:t> cu risc de părăsire timpurie a școlii, vor participa </a:t>
            </a:r>
            <a:r>
              <a:rPr lang="ro-RO" b="1" dirty="0"/>
              <a:t>la cursuri de educație parentală</a:t>
            </a:r>
            <a:r>
              <a:rPr lang="ro-RO" dirty="0"/>
              <a:t>, aceștia având ocazia, </a:t>
            </a:r>
            <a:r>
              <a:rPr lang="ro-RO" dirty="0" smtClean="0"/>
              <a:t>să </a:t>
            </a:r>
            <a:r>
              <a:rPr lang="ro-RO" dirty="0"/>
              <a:t>învețe noțiuni teoretice despre creșterea și educarea copiilor, să împărtășească, împreună cu ceilalți părinți, situațiile mai mult sau mai puțin dificile cu care se confruntă în creșterea copiilor, de a învăța, deci, atât din experiența educatorilor, cât și din experiențele celorlalți părinți.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751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889760"/>
            <a:ext cx="10515600" cy="36648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În cele </a:t>
            </a:r>
            <a:r>
              <a:rPr lang="ro-RO" sz="2400" b="1" dirty="0"/>
              <a:t>81 de unități școlare selectate </a:t>
            </a:r>
            <a:r>
              <a:rPr lang="ro-RO" sz="2400" dirty="0"/>
              <a:t>(una în fiecare comună) vor fi organizate activități destinate copiilor, părinților și cadrelor didactice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ro-RO" sz="2400" dirty="0" smtClean="0"/>
          </a:p>
          <a:p>
            <a:pPr marL="0" indent="0" algn="just">
              <a:buNone/>
            </a:pPr>
            <a:r>
              <a:rPr lang="ro-RO" sz="2400" dirty="0" smtClean="0"/>
              <a:t>Astfel</a:t>
            </a:r>
            <a:r>
              <a:rPr lang="ro-RO" sz="2400" dirty="0"/>
              <a:t>, va fi creat un model integrat dezvoltat în cadrul unui parteneriat public-privat la nivel județean în care </a:t>
            </a:r>
            <a:r>
              <a:rPr lang="ro-RO" sz="2400" b="1" dirty="0"/>
              <a:t>minim 1200 de copii </a:t>
            </a:r>
            <a:r>
              <a:rPr lang="ro-RO" sz="2400" dirty="0"/>
              <a:t>în situații de risc din mediul rural primesc sprijin direct prin crearea unui set de </a:t>
            </a:r>
            <a:r>
              <a:rPr lang="ro-RO" sz="2400" b="1" dirty="0"/>
              <a:t>10 tipuri de activități </a:t>
            </a:r>
            <a:r>
              <a:rPr lang="ro-RO" sz="2400" b="1" dirty="0" err="1"/>
              <a:t>nonformale</a:t>
            </a:r>
            <a:r>
              <a:rPr lang="ro-RO" sz="2400" dirty="0"/>
              <a:t> destinate creșterii capacității de asimilare a cunoștințelor școlare și de creștere a atractivității școlii,  îmbunătățind implicit frecvența școlară. </a:t>
            </a:r>
            <a:endParaRPr lang="en-US" sz="2400" dirty="0"/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571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 smtClean="0"/>
              <a:t>În </a:t>
            </a:r>
            <a:r>
              <a:rPr lang="ro-RO" sz="2400" dirty="0"/>
              <a:t>paralel, </a:t>
            </a:r>
            <a:r>
              <a:rPr lang="ro-RO" sz="2400" b="1" dirty="0"/>
              <a:t>940 de părinți</a:t>
            </a:r>
            <a:r>
              <a:rPr lang="ro-RO" sz="2400" dirty="0"/>
              <a:t> ai acestor copii (235 de etnie romă) vor fi ajutați să-și îmbunătățească metodele de sprijin pentru aceștia, iar </a:t>
            </a:r>
            <a:r>
              <a:rPr lang="ro-RO" sz="2400" b="1" dirty="0"/>
              <a:t>891 de cadre didactice </a:t>
            </a:r>
            <a:r>
              <a:rPr lang="ro-RO" sz="2400" dirty="0"/>
              <a:t>vor fi sprijinite în identificarea celor mai bune metode și tehnici de a-i ajuta pe copiii cu probleme școlare din cauze sociale, familiale să depășească situația de risc.</a:t>
            </a:r>
            <a:endParaRPr lang="en-US" sz="2400" dirty="0"/>
          </a:p>
          <a:p>
            <a:pPr marL="0" indent="0">
              <a:buNone/>
            </a:pPr>
            <a:endParaRPr lang="ro-RO" sz="2400" dirty="0" smtClean="0"/>
          </a:p>
          <a:p>
            <a:pPr marL="0" indent="0" algn="just">
              <a:buNone/>
            </a:pPr>
            <a:r>
              <a:rPr lang="ro-RO" sz="2400" dirty="0" smtClean="0"/>
              <a:t>Activitățile derulate cu copii, părinții și cadrele didactice </a:t>
            </a:r>
            <a:r>
              <a:rPr lang="ro-RO" sz="2400" dirty="0"/>
              <a:t>în procesul de creștere a frecvenței școlare și a incluziunii sociale</a:t>
            </a:r>
            <a:r>
              <a:rPr lang="ro-RO" sz="2400" dirty="0" smtClean="0"/>
              <a:t> se vor desfășura în cadrul </a:t>
            </a:r>
            <a:r>
              <a:rPr lang="ro-RO" sz="2400" b="1" dirty="0" smtClean="0"/>
              <a:t>Centrului Județean de Resurse </a:t>
            </a:r>
            <a:r>
              <a:rPr lang="en-US" sz="2400" b="1" dirty="0" smtClean="0"/>
              <a:t>“</a:t>
            </a:r>
            <a:r>
              <a:rPr lang="ro-RO" sz="2400" b="1" dirty="0" smtClean="0"/>
              <a:t>Școala te face OM!</a:t>
            </a:r>
            <a:r>
              <a:rPr lang="en-US" sz="2400" b="1" dirty="0" smtClean="0"/>
              <a:t>”</a:t>
            </a:r>
            <a:r>
              <a:rPr lang="ro-RO" sz="2400" dirty="0" smtClean="0"/>
              <a:t>, creat în cadrul proiectului.</a:t>
            </a: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205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06880"/>
            <a:ext cx="10515600" cy="384775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o-RO" b="1" dirty="0" smtClean="0"/>
              <a:t>Cum vom sprijini copii:</a:t>
            </a:r>
          </a:p>
          <a:p>
            <a:pPr algn="just"/>
            <a:r>
              <a:rPr lang="ro-RO" sz="2400" dirty="0" smtClean="0"/>
              <a:t>10 tipuri de activități </a:t>
            </a:r>
            <a:r>
              <a:rPr lang="ro-RO" sz="2400" dirty="0" err="1" smtClean="0"/>
              <a:t>nonformale</a:t>
            </a:r>
            <a:r>
              <a:rPr lang="ro-RO" sz="2400" dirty="0" smtClean="0"/>
              <a:t> vor fi propuse la nivelul fiecărei școli pentru a face mai atractive activitățile didactice;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Primii</a:t>
            </a:r>
            <a:r>
              <a:rPr lang="en-US" sz="2400" dirty="0" smtClean="0"/>
              <a:t> 100 de </a:t>
            </a:r>
            <a:r>
              <a:rPr lang="en-US" sz="2400" dirty="0" err="1" smtClean="0"/>
              <a:t>copii</a:t>
            </a:r>
            <a:r>
              <a:rPr lang="en-US" sz="2400" dirty="0" smtClean="0"/>
              <a:t> care </a:t>
            </a:r>
            <a:r>
              <a:rPr lang="en-US" sz="2400" dirty="0" err="1" smtClean="0"/>
              <a:t>vor</a:t>
            </a:r>
            <a:r>
              <a:rPr lang="en-US" sz="2400" dirty="0"/>
              <a:t> </a:t>
            </a:r>
            <a:r>
              <a:rPr lang="ro-RO" sz="2400" dirty="0" smtClean="0"/>
              <a:t>înregistra o </a:t>
            </a:r>
            <a:r>
              <a:rPr lang="ro-RO" sz="2400" dirty="0" err="1" smtClean="0"/>
              <a:t>creştere</a:t>
            </a:r>
            <a:r>
              <a:rPr lang="ro-RO" sz="2400" dirty="0" smtClean="0"/>
              <a:t> a </a:t>
            </a:r>
            <a:r>
              <a:rPr lang="ro-RO" sz="2400" dirty="0" err="1" smtClean="0"/>
              <a:t>rezultelor</a:t>
            </a:r>
            <a:r>
              <a:rPr lang="ro-RO" sz="2400" dirty="0" smtClean="0"/>
              <a:t> </a:t>
            </a:r>
            <a:r>
              <a:rPr lang="ro-RO" sz="2400" dirty="0" err="1" smtClean="0"/>
              <a:t>şcolare</a:t>
            </a:r>
            <a:r>
              <a:rPr lang="ro-RO" sz="2400" dirty="0" smtClean="0"/>
              <a:t> vor beneficia de o tabără gratuită</a:t>
            </a:r>
          </a:p>
          <a:p>
            <a:pPr algn="just"/>
            <a:r>
              <a:rPr lang="ro-RO" sz="2400" dirty="0" smtClean="0"/>
              <a:t>1200 copii vor primi rechizite gratuit </a:t>
            </a:r>
          </a:p>
          <a:p>
            <a:pPr algn="just"/>
            <a:r>
              <a:rPr lang="ro-RO" sz="2400" dirty="0" smtClean="0"/>
              <a:t>120 de copii cu CES vor beneficia de serviciile Centrului „</a:t>
            </a:r>
            <a:r>
              <a:rPr lang="ro-RO" sz="2400" dirty="0" err="1" smtClean="0"/>
              <a:t>Şcoala</a:t>
            </a:r>
            <a:r>
              <a:rPr lang="ro-RO" sz="2400" dirty="0" smtClean="0"/>
              <a:t> te face OM!”</a:t>
            </a:r>
          </a:p>
          <a:p>
            <a:pPr algn="just"/>
            <a:r>
              <a:rPr lang="ro-RO" sz="2400" dirty="0" smtClean="0"/>
              <a:t>părinții vor fi ajutați să-și înțeleagă copii și cum să-i sprijine pentru a merge la școală</a:t>
            </a:r>
            <a:r>
              <a:rPr lang="en-US" sz="2400" dirty="0" smtClean="0"/>
              <a:t> </a:t>
            </a:r>
            <a:r>
              <a:rPr lang="en-US" sz="2400" dirty="0" err="1" smtClean="0"/>
              <a:t>prin</a:t>
            </a:r>
            <a:r>
              <a:rPr lang="en-US" sz="2400" dirty="0" smtClean="0"/>
              <a:t> </a:t>
            </a:r>
            <a:r>
              <a:rPr lang="en-US" sz="2400" dirty="0" err="1" smtClean="0"/>
              <a:t>cursurile</a:t>
            </a:r>
            <a:r>
              <a:rPr lang="en-US" sz="2400" dirty="0" smtClean="0"/>
              <a:t> de </a:t>
            </a:r>
            <a:r>
              <a:rPr lang="en-US" sz="2400" dirty="0" err="1" smtClean="0"/>
              <a:t>educatie</a:t>
            </a:r>
            <a:r>
              <a:rPr lang="en-US" sz="2400" dirty="0" smtClean="0"/>
              <a:t> </a:t>
            </a:r>
            <a:r>
              <a:rPr lang="en-US" sz="2400" dirty="0" err="1" smtClean="0"/>
              <a:t>parentala</a:t>
            </a:r>
            <a:r>
              <a:rPr lang="ro-RO" sz="2400" dirty="0" smtClean="0"/>
              <a:t>;</a:t>
            </a:r>
          </a:p>
          <a:p>
            <a:pPr algn="just"/>
            <a:r>
              <a:rPr lang="en-US" sz="2400" dirty="0"/>
              <a:t>c</a:t>
            </a:r>
            <a:r>
              <a:rPr lang="ro-RO" sz="2400" dirty="0" err="1" smtClean="0"/>
              <a:t>adrele</a:t>
            </a:r>
            <a:r>
              <a:rPr lang="ro-RO" sz="2400" dirty="0" smtClean="0"/>
              <a:t> didactice vor beneficia de cursuri prin care vor învăța cum să-i susțină pe părinți și pe copiii acestora aflați în situații de risc;</a:t>
            </a:r>
          </a:p>
          <a:p>
            <a:pPr algn="just"/>
            <a:r>
              <a:rPr lang="en-US" sz="2400" dirty="0"/>
              <a:t>p</a:t>
            </a:r>
            <a:r>
              <a:rPr lang="ro-RO" sz="2400" dirty="0" err="1" smtClean="0"/>
              <a:t>rin</a:t>
            </a:r>
            <a:r>
              <a:rPr lang="ro-RO" sz="2400" dirty="0" smtClean="0"/>
              <a:t> creșterea </a:t>
            </a:r>
            <a:r>
              <a:rPr lang="it-IT" sz="2400" dirty="0" smtClean="0"/>
              <a:t>accesul</a:t>
            </a:r>
            <a:r>
              <a:rPr lang="ro-RO" sz="2400" dirty="0" smtClean="0"/>
              <a:t>ui</a:t>
            </a:r>
            <a:r>
              <a:rPr lang="it-IT" sz="2400" dirty="0" smtClean="0"/>
              <a:t> </a:t>
            </a:r>
            <a:r>
              <a:rPr lang="it-IT" sz="2400" dirty="0"/>
              <a:t>la resurse informaționale în conformitate cu nivelul de </a:t>
            </a:r>
            <a:r>
              <a:rPr lang="it-IT" sz="2400" dirty="0" smtClean="0"/>
              <a:t>școlarizare, </a:t>
            </a:r>
            <a:r>
              <a:rPr lang="it-IT" sz="2400" dirty="0"/>
              <a:t>prin intermediul </a:t>
            </a:r>
            <a:r>
              <a:rPr lang="it-IT" sz="2400" b="1" i="1" dirty="0"/>
              <a:t>bibliotecii </a:t>
            </a:r>
            <a:r>
              <a:rPr lang="it-IT" sz="2400" b="1" i="1" dirty="0" smtClean="0"/>
              <a:t>mobile</a:t>
            </a:r>
            <a:r>
              <a:rPr lang="ro-RO" sz="2400" b="1" i="1" dirty="0" smtClean="0"/>
              <a:t>;</a:t>
            </a:r>
            <a:endParaRPr lang="ro-RO" sz="2400" b="1" i="1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830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50424"/>
            <a:ext cx="10515600" cy="3804216"/>
          </a:xfrm>
        </p:spPr>
        <p:txBody>
          <a:bodyPr>
            <a:normAutofit/>
          </a:bodyPr>
          <a:lstStyle/>
          <a:p>
            <a:pPr algn="just"/>
            <a:endParaRPr lang="ro-RO" sz="2400" dirty="0" smtClean="0"/>
          </a:p>
          <a:p>
            <a:pPr algn="just"/>
            <a:r>
              <a:rPr lang="ro-RO" sz="2400" dirty="0" smtClean="0"/>
              <a:t>Va fi realizat un </a:t>
            </a:r>
            <a:r>
              <a:rPr lang="it-IT" sz="2400" dirty="0"/>
              <a:t>volum intitulat "Vocea copiilor", în care se regăsesc impresii ale copiilor participanți la activitățile proiectului, lucrări ale acestora și rezultate ale activităților </a:t>
            </a:r>
            <a:r>
              <a:rPr lang="it-IT" sz="2400" dirty="0" smtClean="0"/>
              <a:t>lor</a:t>
            </a:r>
            <a:r>
              <a:rPr lang="ro-RO" sz="2400" dirty="0" smtClean="0"/>
              <a:t>;</a:t>
            </a:r>
          </a:p>
          <a:p>
            <a:pPr marL="0" indent="0" algn="just">
              <a:buNone/>
            </a:pPr>
            <a:endParaRPr lang="ro-RO" sz="1400" dirty="0" smtClean="0"/>
          </a:p>
          <a:p>
            <a:pPr lvl="0" algn="just"/>
            <a:r>
              <a:rPr lang="it-IT" sz="2400" dirty="0" smtClean="0"/>
              <a:t>prin </a:t>
            </a:r>
            <a:r>
              <a:rPr lang="it-IT" sz="2400" dirty="0"/>
              <a:t>implementarea serviciilor integrate, formarea de resursa umana si dotare </a:t>
            </a:r>
            <a:r>
              <a:rPr lang="it-IT" sz="2400" dirty="0" smtClean="0"/>
              <a:t>logistica</a:t>
            </a:r>
            <a:r>
              <a:rPr lang="ro-RO" sz="2400" dirty="0" smtClean="0"/>
              <a:t> a </a:t>
            </a:r>
            <a:r>
              <a:rPr lang="it-IT" sz="2400" dirty="0"/>
              <a:t>81 de scoli, situate in mediul rural in Jud. Vaslui si care au cea mai mare rata de abandon </a:t>
            </a:r>
            <a:r>
              <a:rPr lang="it-IT" sz="2400" dirty="0" smtClean="0"/>
              <a:t>scolar</a:t>
            </a:r>
            <a:r>
              <a:rPr lang="ro-RO" sz="2400" dirty="0" smtClean="0"/>
              <a:t>.</a:t>
            </a:r>
            <a:endParaRPr lang="en-US" sz="2400" dirty="0"/>
          </a:p>
          <a:p>
            <a:pPr marL="0" indent="0" algn="just">
              <a:buNone/>
            </a:pP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04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515291"/>
            <a:ext cx="10515600" cy="37519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 </a:t>
            </a:r>
            <a:endParaRPr lang="ro-RO" sz="2400" dirty="0" smtClean="0"/>
          </a:p>
          <a:p>
            <a:pPr marL="0" indent="0" algn="ctr">
              <a:buNone/>
            </a:pPr>
            <a:endParaRPr lang="ro-RO" b="1" i="1" dirty="0" smtClean="0"/>
          </a:p>
          <a:p>
            <a:pPr marL="0" indent="0" algn="ctr">
              <a:buNone/>
            </a:pPr>
            <a:r>
              <a:rPr lang="ro-RO" b="1" i="1" dirty="0" smtClean="0"/>
              <a:t>Modelul </a:t>
            </a:r>
            <a:r>
              <a:rPr lang="ro-RO" b="1" i="1" dirty="0"/>
              <a:t>promovat prin proiect se vrea a fi un </a:t>
            </a:r>
            <a:r>
              <a:rPr lang="ro-RO" b="1" i="1" dirty="0" smtClean="0"/>
              <a:t>program </a:t>
            </a:r>
            <a:r>
              <a:rPr lang="ro-RO" b="1" i="1" dirty="0"/>
              <a:t>pilot ce va putea fi replicat la nivelul tuturor </a:t>
            </a:r>
            <a:r>
              <a:rPr lang="ro-RO" b="1" i="1" dirty="0" smtClean="0"/>
              <a:t>școlilor </a:t>
            </a:r>
            <a:r>
              <a:rPr lang="ro-RO" b="1" i="1" dirty="0"/>
              <a:t>unde </a:t>
            </a:r>
            <a:r>
              <a:rPr lang="ro-RO" b="1" i="1" dirty="0" smtClean="0"/>
              <a:t>există situații </a:t>
            </a:r>
            <a:r>
              <a:rPr lang="ro-RO" b="1" i="1" dirty="0"/>
              <a:t>similare.</a:t>
            </a:r>
          </a:p>
          <a:p>
            <a:pPr marL="0" indent="0" algn="just">
              <a:buNone/>
            </a:pPr>
            <a:r>
              <a:rPr lang="ro-RO" sz="2400" dirty="0" smtClean="0"/>
              <a:t> </a:t>
            </a: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9345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515291"/>
            <a:ext cx="10515600" cy="37519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 </a:t>
            </a:r>
            <a:endParaRPr lang="ro-RO" sz="2400" dirty="0" smtClean="0"/>
          </a:p>
          <a:p>
            <a:pPr marL="0" indent="0" algn="ctr">
              <a:buNone/>
            </a:pPr>
            <a:r>
              <a:rPr lang="ro-RO" dirty="0"/>
              <a:t>Johann Amos Comenius, în lucrarea sa „Didactica magna”, considera că la naștere, natura înzestrează copilul numai cu </a:t>
            </a:r>
            <a:r>
              <a:rPr lang="ro-RO" i="1" dirty="0"/>
              <a:t>„semințele științei, ale moralității și religiozității</a:t>
            </a:r>
            <a:r>
              <a:rPr lang="ro-RO" dirty="0"/>
              <a:t>”, ele devin un bun al fiecărui </a:t>
            </a:r>
            <a:r>
              <a:rPr lang="ro-RO" u="sng" dirty="0"/>
              <a:t>om numai prin educație</a:t>
            </a:r>
            <a:r>
              <a:rPr lang="ro-RO" u="sng" dirty="0" smtClean="0"/>
              <a:t>.</a:t>
            </a:r>
            <a:endParaRPr lang="en-US" u="sng" dirty="0" smtClean="0"/>
          </a:p>
          <a:p>
            <a:pPr marL="0" indent="0" algn="ctr">
              <a:buNone/>
            </a:pPr>
            <a:r>
              <a:rPr lang="ro-RO" b="1" dirty="0" smtClean="0"/>
              <a:t> </a:t>
            </a:r>
            <a:r>
              <a:rPr lang="en-US" b="1" dirty="0"/>
              <a:t>E</a:t>
            </a:r>
            <a:r>
              <a:rPr lang="ro-RO" b="1" dirty="0" err="1" smtClean="0"/>
              <a:t>ducația</a:t>
            </a:r>
            <a:r>
              <a:rPr lang="ro-RO" b="1" dirty="0" smtClean="0"/>
              <a:t> </a:t>
            </a:r>
            <a:r>
              <a:rPr lang="ro-RO" b="1" dirty="0"/>
              <a:t>este o activitate de stimulare a acestor „semințe”, și implicit, de conducere a procesului de umanizare, </a:t>
            </a:r>
            <a:endParaRPr lang="en-US" b="1" dirty="0" smtClean="0"/>
          </a:p>
          <a:p>
            <a:pPr marL="0" indent="0" algn="ctr">
              <a:buNone/>
            </a:pPr>
            <a:r>
              <a:rPr lang="ro-RO" b="1" dirty="0" smtClean="0">
                <a:solidFill>
                  <a:srgbClr val="FF0000"/>
                </a:solidFill>
              </a:rPr>
              <a:t>OMUL ”</a:t>
            </a:r>
            <a:r>
              <a:rPr lang="ro-RO" b="1" i="1" dirty="0" smtClean="0">
                <a:solidFill>
                  <a:srgbClr val="FF0000"/>
                </a:solidFill>
              </a:rPr>
              <a:t>NU POATE DEVENI OM DECÂT DACĂ ESTE EDUCAT</a:t>
            </a:r>
            <a:r>
              <a:rPr lang="ro-RO" b="1" dirty="0" smtClean="0">
                <a:solidFill>
                  <a:srgbClr val="FF0000"/>
                </a:solidFill>
              </a:rPr>
              <a:t>”.</a:t>
            </a:r>
            <a:endParaRPr lang="ro-RO" b="1" i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087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33006"/>
            <a:ext cx="10515600" cy="382163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o-RO" sz="2400" b="1" i="1" dirty="0" smtClean="0"/>
              <a:t>Echipa de management:</a:t>
            </a:r>
          </a:p>
          <a:p>
            <a:pPr marL="0" indent="0" algn="just">
              <a:buNone/>
            </a:pPr>
            <a:r>
              <a:rPr lang="ro-RO" sz="2400" dirty="0" smtClean="0"/>
              <a:t>Vasiliu Cristina – coordonator proiect</a:t>
            </a:r>
          </a:p>
          <a:p>
            <a:pPr marL="0" indent="0" algn="just">
              <a:buNone/>
            </a:pPr>
            <a:r>
              <a:rPr lang="ro-RO" sz="2400" dirty="0" smtClean="0"/>
              <a:t>Stroescu Alina Ștefania – manager financiar</a:t>
            </a:r>
          </a:p>
          <a:p>
            <a:pPr marL="0" indent="0" algn="just">
              <a:buNone/>
            </a:pPr>
            <a:r>
              <a:rPr lang="ro-RO" sz="2400" dirty="0" err="1" smtClean="0"/>
              <a:t>Manolachi</a:t>
            </a:r>
            <a:r>
              <a:rPr lang="ro-RO" sz="2400" dirty="0" smtClean="0"/>
              <a:t> Petrică – specialist achiziții</a:t>
            </a:r>
          </a:p>
          <a:p>
            <a:pPr marL="0" indent="0" algn="just">
              <a:buNone/>
            </a:pPr>
            <a:r>
              <a:rPr lang="ro-RO" sz="2400" dirty="0" smtClean="0"/>
              <a:t>Ciurescu Anca Mihaela – asistent manager</a:t>
            </a:r>
          </a:p>
          <a:p>
            <a:pPr marL="0" indent="0" algn="just">
              <a:buNone/>
            </a:pPr>
            <a:r>
              <a:rPr lang="ro-RO" sz="2400" dirty="0" smtClean="0"/>
              <a:t>Novac Leonid – responsabil plăți</a:t>
            </a:r>
          </a:p>
          <a:p>
            <a:pPr marL="0" indent="0" algn="just">
              <a:buNone/>
            </a:pPr>
            <a:r>
              <a:rPr lang="ro-RO" sz="2400" b="1" i="1" dirty="0" smtClean="0"/>
              <a:t>Echipă de implementare:</a:t>
            </a:r>
          </a:p>
          <a:p>
            <a:pPr marL="0" indent="0" algn="just">
              <a:buNone/>
            </a:pPr>
            <a:r>
              <a:rPr lang="ro-RO" sz="2400" dirty="0" smtClean="0"/>
              <a:t>Laic Daniela – Coordonator Centru</a:t>
            </a:r>
          </a:p>
          <a:p>
            <a:pPr marL="0" indent="0" algn="just">
              <a:buNone/>
            </a:pPr>
            <a:r>
              <a:rPr lang="ro-RO" sz="2400" dirty="0" smtClean="0"/>
              <a:t>Cojocaru Ștefan Marian – Coordonator educație parentală</a:t>
            </a:r>
            <a:endParaRPr lang="ro-RO" sz="2400" dirty="0"/>
          </a:p>
          <a:p>
            <a:pPr marL="0" indent="0" algn="just">
              <a:buNone/>
            </a:pP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680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454332"/>
            <a:ext cx="10515600" cy="4100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o-RO" b="1" i="1" dirty="0" smtClean="0"/>
              <a:t>Vă mulțumim!</a:t>
            </a:r>
          </a:p>
          <a:p>
            <a:pPr marL="0" indent="0" algn="ctr">
              <a:buNone/>
            </a:pPr>
            <a:endParaRPr lang="ro-RO" b="1" dirty="0" smtClean="0"/>
          </a:p>
          <a:p>
            <a:pPr marL="0" indent="0" algn="just">
              <a:buNone/>
            </a:pPr>
            <a:r>
              <a:rPr lang="ro-RO" sz="2400" b="1" i="1" dirty="0" smtClean="0"/>
              <a:t>Date de contact:</a:t>
            </a:r>
          </a:p>
          <a:p>
            <a:pPr marL="0" indent="0" algn="just">
              <a:buNone/>
            </a:pPr>
            <a:r>
              <a:rPr lang="ro-RO" sz="2400" u="sng" dirty="0" smtClean="0"/>
              <a:t>Consiliul județean Vaslui</a:t>
            </a:r>
          </a:p>
          <a:p>
            <a:pPr marL="0" indent="0" algn="just">
              <a:buNone/>
            </a:pPr>
            <a:r>
              <a:rPr lang="ro-RO" sz="2000" dirty="0" smtClean="0"/>
              <a:t>Tel. – 0235.361086, int. 225,232</a:t>
            </a:r>
          </a:p>
          <a:p>
            <a:pPr marL="0" indent="0" algn="just">
              <a:buNone/>
            </a:pPr>
            <a:r>
              <a:rPr lang="ro-RO" sz="2000" dirty="0" smtClean="0"/>
              <a:t>Fax – 0235.361090, e-mail: </a:t>
            </a:r>
            <a:r>
              <a:rPr lang="ro-RO" sz="2000" dirty="0" err="1" smtClean="0"/>
              <a:t>consiliu@cjvs.eu</a:t>
            </a:r>
            <a:endParaRPr lang="ro-RO" sz="2000" dirty="0" smtClean="0"/>
          </a:p>
          <a:p>
            <a:pPr marL="0" indent="0" algn="just">
              <a:buNone/>
            </a:pPr>
            <a:r>
              <a:rPr lang="ro-RO" sz="2400" u="sng" dirty="0" smtClean="0"/>
              <a:t>Fundația </a:t>
            </a:r>
            <a:r>
              <a:rPr lang="ro-RO" sz="2400" u="sng" dirty="0" err="1" smtClean="0"/>
              <a:t>Holt</a:t>
            </a:r>
            <a:r>
              <a:rPr lang="ro-RO" sz="2400" u="sng" dirty="0" smtClean="0"/>
              <a:t> România, Filiala Iași</a:t>
            </a:r>
          </a:p>
          <a:p>
            <a:pPr marL="0" indent="0" algn="just">
              <a:buNone/>
            </a:pPr>
            <a:r>
              <a:rPr lang="ro-RO" sz="2000" dirty="0" smtClean="0"/>
              <a:t>Tel. </a:t>
            </a:r>
            <a:r>
              <a:rPr lang="ro-RO" sz="2000" dirty="0"/>
              <a:t>- 0334/402.515, </a:t>
            </a:r>
            <a:r>
              <a:rPr lang="ro-RO" sz="2000" dirty="0" smtClean="0"/>
              <a:t>0744788779</a:t>
            </a:r>
          </a:p>
          <a:p>
            <a:pPr marL="0" indent="0" algn="just">
              <a:buNone/>
            </a:pPr>
            <a:r>
              <a:rPr lang="ro-RO" sz="2000" dirty="0"/>
              <a:t>Fax - </a:t>
            </a:r>
            <a:r>
              <a:rPr lang="ro-RO" sz="2000" dirty="0" smtClean="0"/>
              <a:t>0332/402.516</a:t>
            </a:r>
            <a:r>
              <a:rPr lang="ro-RO" sz="2000" dirty="0"/>
              <a:t>, e-mail: </a:t>
            </a:r>
            <a:r>
              <a:rPr lang="ro-RO" sz="2000" dirty="0" err="1"/>
              <a:t>office@holtis.ro</a:t>
            </a:r>
            <a:endParaRPr lang="ro-RO" sz="2000" dirty="0"/>
          </a:p>
          <a:p>
            <a:pPr marL="0" indent="0" algn="just">
              <a:buNone/>
            </a:pP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406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1838</Words>
  <Application>Microsoft Office PowerPoint</Application>
  <PresentationFormat>Ecran lat</PresentationFormat>
  <Paragraphs>119</Paragraphs>
  <Slides>28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Temă Office</vt:lpstr>
      <vt:lpstr>Școala te face OM!</vt:lpstr>
      <vt:lpstr>Prezentare PowerPoint</vt:lpstr>
      <vt:lpstr>Prezentare PowerPoint</vt:lpstr>
      <vt:lpstr>Prezentare PowerPoint</vt:lpstr>
      <vt:lpstr>Prezentare PowerPoint</vt:lpstr>
      <vt:lpstr> ABANDONUL ȘI ABSENTEISMUL ȘCOLAR – CONSECINȚE CU CARE SE CONFRUNTĂ COPIII DIN FAMILIILE VULNERABILE ȘI DEFAVORIZATE.</vt:lpstr>
      <vt:lpstr> ABANDONUL ȘI ABSENTEISMUL ȘCOLAR – CONSECINȚE CU CARE SE CONFRUNTĂ COPIII DIN FAMILIILE VULNERABILE ȘI DEFAVORIZATE.</vt:lpstr>
      <vt:lpstr> .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Școala te face OM!</dc:title>
  <dc:creator>Madalina Belcescu</dc:creator>
  <cp:lastModifiedBy>Cristina Vasiliu</cp:lastModifiedBy>
  <cp:revision>34</cp:revision>
  <dcterms:created xsi:type="dcterms:W3CDTF">2015-03-05T12:35:59Z</dcterms:created>
  <dcterms:modified xsi:type="dcterms:W3CDTF">2015-03-19T07:57:59Z</dcterms:modified>
</cp:coreProperties>
</file>