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ro-RO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2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u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o-RO" smtClean="0"/>
              <a:t>Clic pentru a edita stilul de subtitlu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943F82-DBA4-4B80-BA95-4E1E4F2C3F10}" type="datetimeFigureOut">
              <a:rPr lang="ro-RO"/>
              <a:pPr>
                <a:defRPr/>
              </a:pPr>
              <a:t>joi, 19.03.2015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715C09-6911-415C-932E-BF18D23B675D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ABFA1-03F3-48EF-B001-A9296585E7FF}" type="datetimeFigureOut">
              <a:rPr lang="ro-RO"/>
              <a:pPr>
                <a:defRPr/>
              </a:pPr>
              <a:t>joi, 19.03.2015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DB4E5-76BA-45AC-9C3C-FE94E0D6D934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76A702-122C-47D9-B123-5CB359770624}" type="datetimeFigureOut">
              <a:rPr lang="ro-RO"/>
              <a:pPr>
                <a:defRPr/>
              </a:pPr>
              <a:t>joi, 19.03.2015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03579-96A0-4CED-A4AB-DE7C0FBF2999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492B8-CC79-4C7C-929D-97830BF6EE22}" type="datetimeFigureOut">
              <a:rPr lang="ro-RO"/>
              <a:pPr>
                <a:defRPr/>
              </a:pPr>
              <a:t>joi, 19.03.2015</a:t>
            </a:fld>
            <a:endParaRPr lang="ro-RO"/>
          </a:p>
        </p:txBody>
      </p:sp>
      <p:sp>
        <p:nvSpPr>
          <p:cNvPr id="6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7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7D3B5-C0B6-416C-A07E-42642F970BD6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7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43B20-2EB3-489B-8DE6-13D6EEA37120}" type="datetimeFigureOut">
              <a:rPr lang="ro-RO"/>
              <a:pPr>
                <a:defRPr/>
              </a:pPr>
              <a:t>joi, 19.03.2015</a:t>
            </a:fld>
            <a:endParaRPr lang="ro-RO"/>
          </a:p>
        </p:txBody>
      </p:sp>
      <p:sp>
        <p:nvSpPr>
          <p:cNvPr id="8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9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6D837-5C09-472F-8F80-56BDEAB450F2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05822-2357-4858-9904-28C37054F310}" type="datetimeFigureOut">
              <a:rPr lang="ro-RO"/>
              <a:pPr>
                <a:defRPr/>
              </a:pPr>
              <a:t>joi, 19.03.2015</a:t>
            </a:fld>
            <a:endParaRPr lang="ro-RO"/>
          </a:p>
        </p:txBody>
      </p:sp>
      <p:sp>
        <p:nvSpPr>
          <p:cNvPr id="4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5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B2BC0-F475-4D92-AD29-8F6BA354EB1D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08E7CD-320A-4A68-AD0A-2D551BA390C9}" type="datetimeFigureOut">
              <a:rPr lang="ro-RO"/>
              <a:pPr>
                <a:defRPr/>
              </a:pPr>
              <a:t>joi, 19.03.2015</a:t>
            </a:fld>
            <a:endParaRPr lang="ro-RO"/>
          </a:p>
        </p:txBody>
      </p:sp>
      <p:sp>
        <p:nvSpPr>
          <p:cNvPr id="3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4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9A19D-970D-4D39-B220-158D6F8256C5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5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EE86E-45F8-46B5-8E62-715A6AD1C4D7}" type="datetimeFigureOut">
              <a:rPr lang="ro-RO"/>
              <a:pPr>
                <a:defRPr/>
              </a:pPr>
              <a:t>joi, 19.03.2015</a:t>
            </a:fld>
            <a:endParaRPr lang="ro-RO"/>
          </a:p>
        </p:txBody>
      </p:sp>
      <p:sp>
        <p:nvSpPr>
          <p:cNvPr id="6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7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CC32DE-34CC-4201-BC9E-74829FD82E22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o-RO" noProof="0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o-RO" smtClean="0"/>
              <a:t>Clic pentru editare stiluri text Coordonator</a:t>
            </a:r>
          </a:p>
        </p:txBody>
      </p:sp>
      <p:sp>
        <p:nvSpPr>
          <p:cNvPr id="5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78DCE-0382-4C36-B4AD-677A19498F0C}" type="datetimeFigureOut">
              <a:rPr lang="ro-RO"/>
              <a:pPr>
                <a:defRPr/>
              </a:pPr>
              <a:t>joi, 19.03.2015</a:t>
            </a:fld>
            <a:endParaRPr lang="ro-RO"/>
          </a:p>
        </p:txBody>
      </p:sp>
      <p:sp>
        <p:nvSpPr>
          <p:cNvPr id="6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7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7E32B3-CF77-4148-893E-7E0F3982F8D7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6D076-7CEC-46A3-A078-0E4BE9AD2A90}" type="datetimeFigureOut">
              <a:rPr lang="ro-RO"/>
              <a:pPr>
                <a:defRPr/>
              </a:pPr>
              <a:t>joi, 19.03.2015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23B75-C48A-485A-ABC8-74A424AB99A7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o-RO" smtClean="0"/>
              <a:t>Clic pentru editare stil titlu</a:t>
            </a:r>
            <a:endParaRPr lang="ro-RO"/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  <a:endParaRPr lang="ro-RO"/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BC1CE-1B10-4C3F-B4EE-E6A7A5DB7E1A}" type="datetimeFigureOut">
              <a:rPr lang="ro-RO"/>
              <a:pPr>
                <a:defRPr/>
              </a:pPr>
              <a:t>joi, 19.03.2015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956062-82A2-44D1-A109-E5B59C931654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ubstituent titlu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o-RO" smtClean="0"/>
              <a:t>Clic pentru editare stil titlu</a:t>
            </a:r>
          </a:p>
        </p:txBody>
      </p:sp>
      <p:sp>
        <p:nvSpPr>
          <p:cNvPr id="1027" name="Substituent text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o-RO" smtClean="0"/>
              <a:t>Clic pentru editare stiluri text Coordonator</a:t>
            </a:r>
          </a:p>
          <a:p>
            <a:pPr lvl="1"/>
            <a:r>
              <a:rPr lang="ro-RO" smtClean="0"/>
              <a:t>Al doilea nivel</a:t>
            </a:r>
          </a:p>
          <a:p>
            <a:pPr lvl="2"/>
            <a:r>
              <a:rPr lang="ro-RO" smtClean="0"/>
              <a:t>Al treilea nivel</a:t>
            </a:r>
          </a:p>
          <a:p>
            <a:pPr lvl="3"/>
            <a:r>
              <a:rPr lang="ro-RO" smtClean="0"/>
              <a:t>Al patrulea nivel</a:t>
            </a:r>
          </a:p>
          <a:p>
            <a:pPr lvl="4"/>
            <a:r>
              <a:rPr lang="ro-RO" smtClean="0"/>
              <a:t>Al cincilea nivel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0410301-4E75-4130-A1A8-22DF429CC88D}" type="datetimeFigureOut">
              <a:rPr lang="ro-RO"/>
              <a:pPr>
                <a:defRPr/>
              </a:pPr>
              <a:t>joi, 19.03.2015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C9930F7-843D-417B-95DC-A210DB39197E}" type="slidenum">
              <a:rPr lang="ro-RO"/>
              <a:pPr>
                <a:defRPr/>
              </a:pPr>
              <a:t>‹#›</a:t>
            </a:fld>
            <a:endParaRPr lang="ro-RO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educatieparentala.ro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educatieparentala.ro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u 1"/>
          <p:cNvSpPr>
            <a:spLocks noGrp="1"/>
          </p:cNvSpPr>
          <p:nvPr>
            <p:ph type="ctrTitle"/>
          </p:nvPr>
        </p:nvSpPr>
        <p:spPr>
          <a:xfrm>
            <a:off x="1524000" y="1843088"/>
            <a:ext cx="9144000" cy="1666875"/>
          </a:xfrm>
        </p:spPr>
        <p:txBody>
          <a:bodyPr/>
          <a:lstStyle/>
          <a:p>
            <a:r>
              <a:rPr lang="ro-RO" sz="6600" smtClean="0"/>
              <a:t>Școala te face OM!</a:t>
            </a:r>
          </a:p>
        </p:txBody>
      </p:sp>
      <p:sp>
        <p:nvSpPr>
          <p:cNvPr id="13314" name="Subtitlu 2"/>
          <p:cNvSpPr>
            <a:spLocks noGrp="1"/>
          </p:cNvSpPr>
          <p:nvPr>
            <p:ph type="subTitle" idx="1"/>
          </p:nvPr>
        </p:nvSpPr>
        <p:spPr>
          <a:xfrm>
            <a:off x="1524000" y="4176713"/>
            <a:ext cx="9144000" cy="1081087"/>
          </a:xfrm>
        </p:spPr>
        <p:txBody>
          <a:bodyPr/>
          <a:lstStyle/>
          <a:p>
            <a:r>
              <a:rPr lang="en-US" i="1" smtClean="0"/>
              <a:t>Proiect finanţat cu sprijinul financiar al Programului RO10 - CORAI, program finanţat de Granturile SEE 2009-2014 şi administrat de Fondul Român de Dezvoltare Socială</a:t>
            </a:r>
            <a:endParaRPr lang="ro-RO" smtClean="0"/>
          </a:p>
        </p:txBody>
      </p:sp>
      <p:pic>
        <p:nvPicPr>
          <p:cNvPr id="1331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8300" y="363538"/>
            <a:ext cx="63754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2" descr="ante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5608638"/>
            <a:ext cx="6553200" cy="96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22910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endParaRPr lang="ro-RO" b="1" smtClean="0">
              <a:latin typeface="Arial" charset="0"/>
              <a:cs typeface="Arial" charset="0"/>
            </a:endParaRPr>
          </a:p>
          <a:p>
            <a:pPr marL="0" indent="0" algn="ctr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b="1" smtClean="0"/>
              <a:t>Filiala Iași a Fundației ”Holt România-Fundația </a:t>
            </a:r>
          </a:p>
          <a:p>
            <a:pPr marL="0" indent="0" algn="ctr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b="1" smtClean="0"/>
              <a:t>de Consultanță și Servicii Sociale pentru </a:t>
            </a:r>
          </a:p>
          <a:p>
            <a:pPr marL="0" indent="0" algn="ctr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b="1" smtClean="0"/>
              <a:t>Copii și Familii”</a:t>
            </a:r>
          </a:p>
          <a:p>
            <a:pPr marL="0" indent="0" algn="ctr">
              <a:spcBef>
                <a:spcPts val="600"/>
              </a:spcBef>
              <a:buClr>
                <a:schemeClr val="accent1"/>
              </a:buClr>
              <a:buSzPct val="80000"/>
            </a:pPr>
            <a:endParaRPr lang="ro-RO" b="1" smtClean="0"/>
          </a:p>
          <a:p>
            <a:pPr marL="0" indent="0" algn="ctr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smtClean="0"/>
              <a:t>Partener 1 in cadrul proiectului </a:t>
            </a:r>
          </a:p>
          <a:p>
            <a:pPr marL="0" indent="0" algn="ctr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sz="4000" b="1" smtClean="0"/>
              <a:t>„Școala te face OM!”</a:t>
            </a:r>
          </a:p>
        </p:txBody>
      </p:sp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8300" y="257175"/>
            <a:ext cx="63754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39" name="Picture 2" descr="ante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5676900"/>
            <a:ext cx="6553200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229100"/>
          </a:xfrm>
        </p:spPr>
        <p:txBody>
          <a:bodyPr>
            <a:normAutofit/>
          </a:bodyPr>
          <a:lstStyle/>
          <a:p>
            <a:pPr marL="26988" algn="ctr">
              <a:lnSpc>
                <a:spcPct val="70000"/>
              </a:lnSpc>
              <a:spcBef>
                <a:spcPts val="600"/>
              </a:spcBef>
              <a:buClr>
                <a:schemeClr val="accent1"/>
              </a:buClr>
              <a:buSzPct val="80000"/>
            </a:pPr>
            <a:endParaRPr lang="ro-RO" sz="2200" b="1" u="sng" smtClean="0">
              <a:latin typeface="Arial" charset="0"/>
              <a:cs typeface="Arial" charset="0"/>
            </a:endParaRPr>
          </a:p>
          <a:p>
            <a:pPr marL="26988" algn="ctr">
              <a:lnSpc>
                <a:spcPct val="7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sz="2900" b="1" u="sng" smtClean="0"/>
              <a:t>Experiența relevantă Partener 1</a:t>
            </a:r>
          </a:p>
          <a:p>
            <a:pPr marL="26988" algn="ctr">
              <a:lnSpc>
                <a:spcPct val="7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sz="2900" b="1" smtClean="0"/>
              <a:t>Filiala Iași a Fundației ”Holt România-FCSSCF”</a:t>
            </a:r>
          </a:p>
          <a:p>
            <a:pPr marL="26988" algn="ctr">
              <a:lnSpc>
                <a:spcPct val="7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endParaRPr lang="ro-RO" sz="2300" b="1" smtClean="0"/>
          </a:p>
          <a:p>
            <a:pPr marL="26988" algn="just">
              <a:lnSpc>
                <a:spcPct val="70000"/>
              </a:lnSpc>
              <a:spcBef>
                <a:spcPts val="600"/>
              </a:spcBef>
              <a:buSzPct val="80000"/>
            </a:pPr>
            <a:r>
              <a:rPr lang="ro-RO" sz="2600" smtClean="0"/>
              <a:t> E</a:t>
            </a:r>
            <a:r>
              <a:rPr lang="it-IT" sz="2600" smtClean="0"/>
              <a:t>xperien</a:t>
            </a:r>
            <a:r>
              <a:rPr lang="ro-RO" sz="2600" smtClean="0"/>
              <a:t>ță</a:t>
            </a:r>
            <a:r>
              <a:rPr lang="it-IT" sz="2600" smtClean="0"/>
              <a:t> de peste 16 ani in domeniul protectiei drepturilor copilului si a familiei in Romania</a:t>
            </a:r>
            <a:r>
              <a:rPr lang="ro-RO" sz="2600" smtClean="0"/>
              <a:t>;</a:t>
            </a:r>
          </a:p>
          <a:p>
            <a:pPr marL="26988" algn="just">
              <a:lnSpc>
                <a:spcPct val="70000"/>
              </a:lnSpc>
              <a:spcBef>
                <a:spcPts val="600"/>
              </a:spcBef>
              <a:buSzPct val="80000"/>
            </a:pPr>
            <a:endParaRPr lang="ro-RO" sz="2600" smtClean="0"/>
          </a:p>
          <a:p>
            <a:pPr marL="26988" algn="just">
              <a:lnSpc>
                <a:spcPct val="70000"/>
              </a:lnSpc>
              <a:spcBef>
                <a:spcPts val="600"/>
              </a:spcBef>
              <a:buSzPct val="80000"/>
            </a:pPr>
            <a:r>
              <a:rPr lang="ro-RO" sz="2600" smtClean="0"/>
              <a:t> Derularea programelor de sprijinire a copiilor si familiilor acestora in vederea reducerii factorilor de risc de abuz / neglijare / abandon / institutionalizare;</a:t>
            </a:r>
          </a:p>
          <a:p>
            <a:pPr marL="26988" algn="just">
              <a:lnSpc>
                <a:spcPct val="70000"/>
              </a:lnSpc>
              <a:spcBef>
                <a:spcPts val="600"/>
              </a:spcBef>
              <a:buSzPct val="80000"/>
            </a:pPr>
            <a:endParaRPr lang="ro-RO" sz="2600" smtClean="0"/>
          </a:p>
          <a:p>
            <a:pPr marL="26988" algn="just">
              <a:lnSpc>
                <a:spcPct val="70000"/>
              </a:lnSpc>
              <a:spcBef>
                <a:spcPts val="600"/>
              </a:spcBef>
              <a:buSzPct val="80000"/>
            </a:pPr>
            <a:r>
              <a:rPr lang="ro-RO" sz="2600" smtClean="0"/>
              <a:t> </a:t>
            </a:r>
            <a:endParaRPr lang="ro-RO" sz="2200" b="1" smtClean="0">
              <a:latin typeface="Arial" charset="0"/>
              <a:cs typeface="Arial" charset="0"/>
            </a:endParaRPr>
          </a:p>
        </p:txBody>
      </p:sp>
      <p:pic>
        <p:nvPicPr>
          <p:cNvPr id="15362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8300" y="257175"/>
            <a:ext cx="63754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2" descr="ante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5676900"/>
            <a:ext cx="6553200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229100"/>
          </a:xfrm>
        </p:spPr>
        <p:txBody>
          <a:bodyPr>
            <a:normAutofit/>
          </a:bodyPr>
          <a:lstStyle/>
          <a:p>
            <a:pPr marL="26988" algn="ctr">
              <a:lnSpc>
                <a:spcPct val="70000"/>
              </a:lnSpc>
              <a:spcBef>
                <a:spcPts val="600"/>
              </a:spcBef>
              <a:buClr>
                <a:schemeClr val="accent1"/>
              </a:buClr>
              <a:buSzPct val="80000"/>
            </a:pPr>
            <a:endParaRPr lang="ro-RO" sz="700" b="1" u="sng" smtClean="0">
              <a:latin typeface="Arial" charset="0"/>
              <a:cs typeface="Arial" charset="0"/>
            </a:endParaRPr>
          </a:p>
          <a:p>
            <a:pPr marL="26988" algn="ctr">
              <a:lnSpc>
                <a:spcPct val="7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sz="2400" b="1" u="sng" smtClean="0">
                <a:latin typeface="Verdana" pitchFamily="34" charset="0"/>
              </a:rPr>
              <a:t>Programul de Educație Parentală</a:t>
            </a:r>
          </a:p>
          <a:p>
            <a:pPr marL="26988" algn="ctr">
              <a:lnSpc>
                <a:spcPct val="7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sz="2400" b="1" u="sng" smtClean="0">
                <a:latin typeface="Verdana" pitchFamily="34" charset="0"/>
              </a:rPr>
              <a:t>”Cum să devenim părinți mai buni!”</a:t>
            </a:r>
            <a:endParaRPr lang="ro-RO" sz="2400" b="1" smtClean="0">
              <a:latin typeface="Verdana" pitchFamily="34" charset="0"/>
            </a:endParaRPr>
          </a:p>
          <a:p>
            <a:pPr marL="26988" algn="just">
              <a:lnSpc>
                <a:spcPct val="70000"/>
              </a:lnSpc>
              <a:spcBef>
                <a:spcPts val="600"/>
              </a:spcBef>
              <a:buClr>
                <a:schemeClr val="accent1"/>
              </a:buClr>
              <a:buSzPct val="80000"/>
            </a:pPr>
            <a:endParaRPr lang="ro-RO" sz="600" smtClean="0">
              <a:latin typeface="Verdana" pitchFamily="34" charset="0"/>
            </a:endParaRPr>
          </a:p>
          <a:p>
            <a:pPr marL="26988" algn="just">
              <a:lnSpc>
                <a:spcPct val="100000"/>
              </a:lnSpc>
              <a:spcBef>
                <a:spcPts val="600"/>
              </a:spcBef>
              <a:buSzPct val="80000"/>
            </a:pPr>
            <a:r>
              <a:rPr lang="ro-RO" sz="2200" smtClean="0">
                <a:latin typeface="Verdana" pitchFamily="34" charset="0"/>
              </a:rPr>
              <a:t>Program </a:t>
            </a:r>
            <a:r>
              <a:rPr lang="es-ES" sz="2200" smtClean="0">
                <a:latin typeface="Verdana" pitchFamily="34" charset="0"/>
              </a:rPr>
              <a:t>de preventie/interventie utilizat </a:t>
            </a:r>
            <a:r>
              <a:rPr lang="ro-RO" sz="2200" smtClean="0">
                <a:latin typeface="Verdana" pitchFamily="34" charset="0"/>
              </a:rPr>
              <a:t>pentru sprijinirea </a:t>
            </a:r>
            <a:r>
              <a:rPr lang="es-ES" sz="2200" smtClean="0">
                <a:latin typeface="Verdana" pitchFamily="34" charset="0"/>
              </a:rPr>
              <a:t>parinti</a:t>
            </a:r>
            <a:r>
              <a:rPr lang="ro-RO" sz="2200" smtClean="0">
                <a:latin typeface="Verdana" pitchFamily="34" charset="0"/>
              </a:rPr>
              <a:t>lor</a:t>
            </a:r>
            <a:r>
              <a:rPr lang="es-ES" sz="2200" smtClean="0">
                <a:latin typeface="Verdana" pitchFamily="34" charset="0"/>
              </a:rPr>
              <a:t> sa dezvolte practici parentale sanatoase</a:t>
            </a:r>
            <a:r>
              <a:rPr lang="ro-RO" sz="2200" smtClean="0">
                <a:latin typeface="Verdana" pitchFamily="34" charset="0"/>
              </a:rPr>
              <a:t>, dezvoltat începând cu anul 2000;</a:t>
            </a:r>
          </a:p>
          <a:p>
            <a:pPr marL="26988" algn="just">
              <a:lnSpc>
                <a:spcPct val="100000"/>
              </a:lnSpc>
              <a:spcBef>
                <a:spcPts val="600"/>
              </a:spcBef>
              <a:buSzPct val="80000"/>
              <a:buFont typeface="Arial" charset="0"/>
              <a:buNone/>
            </a:pPr>
            <a:endParaRPr lang="ro-RO" sz="2200" smtClean="0">
              <a:latin typeface="Verdana" pitchFamily="34" charset="0"/>
            </a:endParaRPr>
          </a:p>
          <a:p>
            <a:pPr marL="26988" algn="just">
              <a:lnSpc>
                <a:spcPct val="100000"/>
              </a:lnSpc>
              <a:spcBef>
                <a:spcPts val="600"/>
              </a:spcBef>
              <a:buSzPct val="80000"/>
            </a:pPr>
            <a:r>
              <a:rPr lang="es-ES" sz="2200" smtClean="0">
                <a:latin typeface="Verdana" pitchFamily="34" charset="0"/>
              </a:rPr>
              <a:t>Programul CSDPMB este o form</a:t>
            </a:r>
            <a:r>
              <a:rPr lang="ro-RO" sz="2200" smtClean="0">
                <a:latin typeface="Verdana" pitchFamily="34" charset="0"/>
              </a:rPr>
              <a:t>ă</a:t>
            </a:r>
            <a:r>
              <a:rPr lang="es-ES" sz="2200" smtClean="0">
                <a:latin typeface="Verdana" pitchFamily="34" charset="0"/>
              </a:rPr>
              <a:t> a interventiei de grup, sistematic</a:t>
            </a:r>
            <a:r>
              <a:rPr lang="ro-RO" sz="2200" smtClean="0">
                <a:latin typeface="Verdana" pitchFamily="34" charset="0"/>
              </a:rPr>
              <a:t>ă</a:t>
            </a:r>
            <a:r>
              <a:rPr lang="es-ES" sz="2200" smtClean="0">
                <a:latin typeface="Verdana" pitchFamily="34" charset="0"/>
              </a:rPr>
              <a:t> </a:t>
            </a:r>
            <a:r>
              <a:rPr lang="ro-RO" sz="2200" smtClean="0">
                <a:latin typeface="Verdana" pitchFamily="34" charset="0"/>
              </a:rPr>
              <a:t>ș</a:t>
            </a:r>
            <a:r>
              <a:rPr lang="es-ES" sz="2200" smtClean="0">
                <a:latin typeface="Verdana" pitchFamily="34" charset="0"/>
              </a:rPr>
              <a:t>i coerent</a:t>
            </a:r>
            <a:r>
              <a:rPr lang="ro-RO" sz="2200" smtClean="0">
                <a:latin typeface="Verdana" pitchFamily="34" charset="0"/>
              </a:rPr>
              <a:t>ă</a:t>
            </a:r>
            <a:r>
              <a:rPr lang="es-ES" sz="2200" smtClean="0">
                <a:latin typeface="Verdana" pitchFamily="34" charset="0"/>
              </a:rPr>
              <a:t> care propune modalitati pozitive de interactiune a parintilor, contexte de descoperire si amplificare a experientelor pozitive cu copiii, cadru de valorizare si stimulare a unor noi atitudini si comportamente, precum si imbogatirea nivelului de cunostinte legate de cresterea, ingrijirea si dezvoltarea copilului.</a:t>
            </a:r>
            <a:endParaRPr lang="ro-RO" sz="2200" b="1" smtClean="0">
              <a:latin typeface="Verdana" pitchFamily="34" charset="0"/>
            </a:endParaRPr>
          </a:p>
        </p:txBody>
      </p:sp>
      <p:pic>
        <p:nvPicPr>
          <p:cNvPr id="1843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8300" y="257175"/>
            <a:ext cx="63754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2" descr="ante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5676900"/>
            <a:ext cx="6553200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229100"/>
          </a:xfrm>
        </p:spPr>
        <p:txBody>
          <a:bodyPr>
            <a:normAutofit/>
          </a:bodyPr>
          <a:lstStyle/>
          <a:p>
            <a:pPr marL="26988" algn="ctr">
              <a:spcBef>
                <a:spcPts val="600"/>
              </a:spcBef>
              <a:buClr>
                <a:schemeClr val="accent1"/>
              </a:buClr>
              <a:buSzPct val="80000"/>
            </a:pPr>
            <a:endParaRPr lang="ro-RO" b="1" u="sng" smtClean="0">
              <a:latin typeface="Arial" charset="0"/>
              <a:cs typeface="Arial" charset="0"/>
            </a:endParaRPr>
          </a:p>
          <a:p>
            <a:pPr marL="26988" algn="ctr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sz="2400" b="1" u="sng" smtClean="0">
                <a:latin typeface="Verdana" pitchFamily="34" charset="0"/>
              </a:rPr>
              <a:t>Programul de Educație Parentală</a:t>
            </a:r>
          </a:p>
          <a:p>
            <a:pPr marL="26988" algn="ctr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sz="2400" b="1" u="sng" smtClean="0">
                <a:latin typeface="Verdana" pitchFamily="34" charset="0"/>
              </a:rPr>
              <a:t>”Cum să devenim părinți mai buni!”</a:t>
            </a:r>
            <a:endParaRPr lang="ro-RO" sz="2400" b="1" smtClean="0">
              <a:latin typeface="Verdana" pitchFamily="34" charset="0"/>
            </a:endParaRPr>
          </a:p>
          <a:p>
            <a:pPr marL="26988" algn="just">
              <a:spcBef>
                <a:spcPts val="600"/>
              </a:spcBef>
              <a:buClr>
                <a:schemeClr val="accent1"/>
              </a:buClr>
              <a:buSzPct val="80000"/>
            </a:pPr>
            <a:endParaRPr lang="ro-RO" sz="2400" smtClean="0">
              <a:latin typeface="Arial" charset="0"/>
              <a:cs typeface="Arial" charset="0"/>
            </a:endParaRPr>
          </a:p>
          <a:p>
            <a:pPr marL="26988" algn="just">
              <a:spcBef>
                <a:spcPts val="600"/>
              </a:spcBef>
              <a:buSzPct val="80000"/>
            </a:pPr>
            <a:r>
              <a:rPr lang="ro-RO" sz="2400" smtClean="0">
                <a:latin typeface="Verdana" pitchFamily="34" charset="0"/>
              </a:rPr>
              <a:t>Este un curs care se tine cu părinții;</a:t>
            </a:r>
          </a:p>
          <a:p>
            <a:pPr marL="26988" algn="just">
              <a:spcBef>
                <a:spcPts val="600"/>
              </a:spcBef>
              <a:buSzPct val="80000"/>
              <a:buFont typeface="Arial" charset="0"/>
              <a:buNone/>
            </a:pPr>
            <a:endParaRPr lang="ro-RO" sz="2400" smtClean="0">
              <a:latin typeface="Verdana" pitchFamily="34" charset="0"/>
            </a:endParaRPr>
          </a:p>
          <a:p>
            <a:pPr marL="26988" algn="just">
              <a:spcBef>
                <a:spcPts val="600"/>
              </a:spcBef>
              <a:buSzPct val="80000"/>
            </a:pPr>
            <a:r>
              <a:rPr lang="ro-RO" sz="2400" smtClean="0">
                <a:latin typeface="Verdana" pitchFamily="34" charset="0"/>
              </a:rPr>
              <a:t>Același grup de părinți participă la 8 întâlniri (câte 1/săptămână), la fiecare întâlnire discutând o temă diferită.</a:t>
            </a:r>
          </a:p>
          <a:p>
            <a:pPr marL="26988" algn="just">
              <a:spcBef>
                <a:spcPts val="600"/>
              </a:spcBef>
              <a:buSzPct val="80000"/>
              <a:buFont typeface="Arial" charset="0"/>
              <a:buNone/>
            </a:pPr>
            <a:endParaRPr lang="ro-RO" sz="2400" smtClean="0">
              <a:latin typeface="Verdana" pitchFamily="34" charset="0"/>
            </a:endParaRPr>
          </a:p>
          <a:p>
            <a:pPr marL="26988" algn="just">
              <a:spcBef>
                <a:spcPts val="600"/>
              </a:spcBef>
              <a:buSzPct val="80000"/>
            </a:pPr>
            <a:r>
              <a:rPr lang="ro-RO" sz="2400" smtClean="0">
                <a:latin typeface="Verdana" pitchFamily="34" charset="0"/>
              </a:rPr>
              <a:t>Cursul este susținut de către un Educator Parental acreditat.</a:t>
            </a:r>
          </a:p>
          <a:p>
            <a:pPr marL="26988" algn="ctr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endParaRPr lang="ro-RO" b="1" smtClean="0">
              <a:latin typeface="Arial" charset="0"/>
              <a:cs typeface="Arial" charset="0"/>
            </a:endParaRPr>
          </a:p>
        </p:txBody>
      </p:sp>
      <p:pic>
        <p:nvPicPr>
          <p:cNvPr id="19458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8300" y="257175"/>
            <a:ext cx="63754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2" descr="ante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5676900"/>
            <a:ext cx="6553200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229100"/>
          </a:xfrm>
        </p:spPr>
        <p:txBody>
          <a:bodyPr>
            <a:normAutofit/>
          </a:bodyPr>
          <a:lstStyle/>
          <a:p>
            <a:pPr marL="26988" algn="ctr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</a:pPr>
            <a:endParaRPr lang="ro-RO" sz="2600" b="1" u="sng" smtClean="0">
              <a:latin typeface="Arial" charset="0"/>
              <a:cs typeface="Arial" charset="0"/>
            </a:endParaRPr>
          </a:p>
          <a:p>
            <a:pPr marL="26988" algn="ctr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sz="2200" b="1" u="sng" smtClean="0">
                <a:latin typeface="Verdana" pitchFamily="34" charset="0"/>
              </a:rPr>
              <a:t>STRUCTURA Programului de Educație Parentală</a:t>
            </a:r>
          </a:p>
          <a:p>
            <a:pPr marL="26988" algn="ctr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sz="2200" b="1" u="sng" smtClean="0">
                <a:latin typeface="Verdana" pitchFamily="34" charset="0"/>
              </a:rPr>
              <a:t>”Cum să devenim părinți mai buni!”</a:t>
            </a:r>
            <a:endParaRPr lang="ro-RO" sz="2200" b="1" smtClean="0">
              <a:latin typeface="Verdana" pitchFamily="34" charset="0"/>
            </a:endParaRPr>
          </a:p>
          <a:p>
            <a:pPr marL="26988" algn="just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</a:pPr>
            <a:endParaRPr lang="ro-RO" sz="2200" smtClean="0">
              <a:latin typeface="Verdana" pitchFamily="34" charset="0"/>
            </a:endParaRPr>
          </a:p>
          <a:p>
            <a:pPr marL="26988" algn="just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sz="2200" smtClean="0">
                <a:latin typeface="Verdana" pitchFamily="34" charset="0"/>
              </a:rPr>
              <a:t>Sesiunea 1: Cum să fii un părinte mai bun</a:t>
            </a:r>
          </a:p>
          <a:p>
            <a:pPr marL="26988" algn="just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sz="2200" smtClean="0">
                <a:latin typeface="Verdana" pitchFamily="34" charset="0"/>
              </a:rPr>
              <a:t>Sesiunea 2: Cum să învingi stresul și furia</a:t>
            </a:r>
          </a:p>
          <a:p>
            <a:pPr marL="26988" algn="just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sz="2200" smtClean="0">
                <a:latin typeface="Verdana" pitchFamily="34" charset="0"/>
              </a:rPr>
              <a:t>Sesiunea 3: Cum să comunici eficient cu copilul tău!</a:t>
            </a:r>
          </a:p>
          <a:p>
            <a:pPr marL="26988" algn="just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sz="2200" smtClean="0">
                <a:latin typeface="Verdana" pitchFamily="34" charset="0"/>
              </a:rPr>
              <a:t>Sesiunea 4: Cum însoțesti copilul pe calea dezvoltării sale</a:t>
            </a:r>
          </a:p>
          <a:p>
            <a:pPr marL="26988" algn="just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sz="2200" smtClean="0">
                <a:latin typeface="Verdana" pitchFamily="34" charset="0"/>
              </a:rPr>
              <a:t>Sesiunea 5: Cum să fii un partener de încredere în relația cu copilul tău</a:t>
            </a:r>
          </a:p>
          <a:p>
            <a:pPr marL="26988" algn="just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sz="2200" smtClean="0">
                <a:latin typeface="Verdana" pitchFamily="34" charset="0"/>
              </a:rPr>
              <a:t>Sesiunea 6: Cum abordezi pozitiv disciplinarea copilului</a:t>
            </a:r>
          </a:p>
          <a:p>
            <a:pPr marL="26988" algn="just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sz="2200" smtClean="0">
                <a:latin typeface="Verdana" pitchFamily="34" charset="0"/>
              </a:rPr>
              <a:t>Sesiunea 7: Cum prevenim abuzul și efectele lui asupra copilului</a:t>
            </a:r>
          </a:p>
          <a:p>
            <a:pPr marL="26988" algn="just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sz="2200" smtClean="0">
                <a:latin typeface="Verdana" pitchFamily="34" charset="0"/>
              </a:rPr>
              <a:t>Sesiunea 8: Încheiere. Ce facem în continuare?</a:t>
            </a:r>
          </a:p>
          <a:p>
            <a:pPr marL="26988" algn="ctr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endParaRPr lang="ro-RO" sz="2600" b="1" smtClean="0">
              <a:latin typeface="Arial" charset="0"/>
              <a:cs typeface="Arial" charset="0"/>
            </a:endParaRPr>
          </a:p>
        </p:txBody>
      </p:sp>
      <p:pic>
        <p:nvPicPr>
          <p:cNvPr id="20482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8300" y="257175"/>
            <a:ext cx="63754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2" descr="ante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5676900"/>
            <a:ext cx="6553200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229100"/>
          </a:xfrm>
        </p:spPr>
        <p:txBody>
          <a:bodyPr>
            <a:normAutofit/>
          </a:bodyPr>
          <a:lstStyle/>
          <a:p>
            <a:pPr marL="26988" algn="ctr">
              <a:spcBef>
                <a:spcPts val="600"/>
              </a:spcBef>
              <a:buClr>
                <a:schemeClr val="accent1"/>
              </a:buClr>
              <a:buSzPct val="80000"/>
            </a:pPr>
            <a:endParaRPr lang="ro-RO" b="1" u="sng" smtClean="0">
              <a:latin typeface="Verdana" pitchFamily="34" charset="0"/>
            </a:endParaRPr>
          </a:p>
          <a:p>
            <a:pPr marL="26988" algn="ctr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sz="2400" b="1" u="sng" smtClean="0">
                <a:latin typeface="Verdana" pitchFamily="34" charset="0"/>
              </a:rPr>
              <a:t>Programului de Educație Parentală la nivel național</a:t>
            </a:r>
          </a:p>
          <a:p>
            <a:pPr marL="26988" algn="just">
              <a:spcBef>
                <a:spcPts val="600"/>
              </a:spcBef>
              <a:buClr>
                <a:schemeClr val="accent1"/>
              </a:buClr>
              <a:buSzPct val="80000"/>
            </a:pPr>
            <a:endParaRPr lang="ro-RO" sz="2400" smtClean="0">
              <a:latin typeface="Verdana" pitchFamily="34" charset="0"/>
            </a:endParaRPr>
          </a:p>
          <a:p>
            <a:pPr marL="26988" algn="just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ro-RO" sz="2200" smtClean="0">
                <a:latin typeface="Verdana" pitchFamily="34" charset="0"/>
              </a:rPr>
              <a:t>Monitorizat cu ajutorul platformei online </a:t>
            </a:r>
            <a:r>
              <a:rPr lang="ro-RO" sz="2200" smtClean="0">
                <a:solidFill>
                  <a:srgbClr val="C9C9C9"/>
                </a:solidFill>
                <a:latin typeface="Verdana" pitchFamily="34" charset="0"/>
                <a:hlinkClick r:id="rId2"/>
              </a:rPr>
              <a:t>www.educatieparentala.ro</a:t>
            </a:r>
            <a:endParaRPr lang="ro-RO" sz="2200" smtClean="0">
              <a:solidFill>
                <a:srgbClr val="C9C9C9"/>
              </a:solidFill>
              <a:latin typeface="Verdana" pitchFamily="34" charset="0"/>
            </a:endParaRPr>
          </a:p>
          <a:p>
            <a:pPr marL="26988" algn="just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ro-RO" sz="2200" smtClean="0">
                <a:latin typeface="Verdana" pitchFamily="34" charset="0"/>
              </a:rPr>
              <a:t>191 de educatori parentali activi din 375 acreditati;</a:t>
            </a:r>
          </a:p>
          <a:p>
            <a:pPr marL="26988" algn="just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ro-RO" sz="2200" smtClean="0">
                <a:latin typeface="Verdana" pitchFamily="34" charset="0"/>
              </a:rPr>
              <a:t>2734 parinti participanti, dintre care 2159 de etnie romă,  in ultimii 3 ani;</a:t>
            </a:r>
          </a:p>
          <a:p>
            <a:pPr marL="26988" algn="just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ro-RO" sz="2200" smtClean="0">
                <a:latin typeface="Verdana" pitchFamily="34" charset="0"/>
              </a:rPr>
              <a:t>Aproximativ 6000 copii impactați în ultimii 3 ani;</a:t>
            </a:r>
          </a:p>
          <a:p>
            <a:pPr marL="26988" algn="just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ro-RO" sz="2200" smtClean="0">
                <a:latin typeface="Verdana" pitchFamily="34" charset="0"/>
              </a:rPr>
              <a:t>179 de scoli in care exista Educatori Parentali acreditati Holt si care sustin cursuri;</a:t>
            </a:r>
          </a:p>
          <a:p>
            <a:pPr marL="26988" algn="ctr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endParaRPr lang="ro-RO" b="1" smtClean="0">
              <a:latin typeface="Arial" charset="0"/>
              <a:cs typeface="Arial" charset="0"/>
            </a:endParaRPr>
          </a:p>
        </p:txBody>
      </p:sp>
      <p:pic>
        <p:nvPicPr>
          <p:cNvPr id="21506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08300" y="257175"/>
            <a:ext cx="63754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2" descr="ante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19400" y="5676900"/>
            <a:ext cx="6553200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229100"/>
          </a:xfrm>
        </p:spPr>
        <p:txBody>
          <a:bodyPr>
            <a:normAutofit/>
          </a:bodyPr>
          <a:lstStyle/>
          <a:p>
            <a:pPr marL="26988" algn="ctr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</a:pPr>
            <a:endParaRPr lang="ro-RO" b="1" u="sng" smtClean="0">
              <a:latin typeface="Arial" charset="0"/>
              <a:cs typeface="Arial" charset="0"/>
            </a:endParaRPr>
          </a:p>
          <a:p>
            <a:pPr marL="26988" algn="ctr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sz="2400" b="1" u="sng" smtClean="0">
                <a:latin typeface="Verdana" pitchFamily="34" charset="0"/>
              </a:rPr>
              <a:t>Programului de Educație Parentală</a:t>
            </a:r>
          </a:p>
          <a:p>
            <a:pPr marL="26988" algn="ctr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endParaRPr lang="ro-RO" sz="2400" b="1" u="sng" smtClean="0">
              <a:latin typeface="Verdana" pitchFamily="34" charset="0"/>
            </a:endParaRPr>
          </a:p>
          <a:p>
            <a:pPr marL="26988" algn="just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sz="2200" smtClean="0">
                <a:latin typeface="Verdana" pitchFamily="34" charset="0"/>
              </a:rPr>
              <a:t>Filiala Iasi a Fundației Holt România-FCSSCF a dezvoltat 4 curricula de pregătire a educatorilor parentali, în funcție de particularitățile de vârstă ale părinților participanți:</a:t>
            </a:r>
          </a:p>
          <a:p>
            <a:pPr marL="26988" algn="just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endParaRPr lang="ro-RO" sz="2200" smtClean="0">
              <a:latin typeface="Verdana" pitchFamily="34" charset="0"/>
            </a:endParaRPr>
          </a:p>
          <a:p>
            <a:pPr marL="26988" algn="just">
              <a:lnSpc>
                <a:spcPct val="100000"/>
              </a:lnSpc>
              <a:spcBef>
                <a:spcPts val="600"/>
              </a:spcBef>
              <a:buSzPct val="80000"/>
              <a:buFont typeface="Wingdings" pitchFamily="2" charset="2"/>
              <a:buChar char="Ø"/>
            </a:pPr>
            <a:r>
              <a:rPr lang="ro-RO" sz="2200" smtClean="0">
                <a:latin typeface="Verdana" pitchFamily="34" charset="0"/>
              </a:rPr>
              <a:t>Curriculum pentru părinți care au copii 0-3 ani</a:t>
            </a:r>
          </a:p>
          <a:p>
            <a:pPr marL="26988" algn="just">
              <a:lnSpc>
                <a:spcPct val="100000"/>
              </a:lnSpc>
              <a:spcBef>
                <a:spcPts val="600"/>
              </a:spcBef>
              <a:buSzPct val="80000"/>
              <a:buFont typeface="Wingdings" pitchFamily="2" charset="2"/>
              <a:buChar char="Ø"/>
            </a:pPr>
            <a:r>
              <a:rPr lang="ro-RO" sz="2200" smtClean="0">
                <a:latin typeface="Verdana" pitchFamily="34" charset="0"/>
              </a:rPr>
              <a:t>Curriculum pentru părinți care au copii in cls. I-IV</a:t>
            </a:r>
          </a:p>
          <a:p>
            <a:pPr marL="26988" algn="just">
              <a:lnSpc>
                <a:spcPct val="100000"/>
              </a:lnSpc>
              <a:spcBef>
                <a:spcPts val="600"/>
              </a:spcBef>
              <a:buSzPct val="80000"/>
              <a:buFont typeface="Wingdings" pitchFamily="2" charset="2"/>
              <a:buChar char="Ø"/>
            </a:pPr>
            <a:r>
              <a:rPr lang="ro-RO" sz="2200" smtClean="0">
                <a:latin typeface="Verdana" pitchFamily="34" charset="0"/>
              </a:rPr>
              <a:t>Curriculum pentru părinți care au copii in cls. V-VIII</a:t>
            </a:r>
          </a:p>
          <a:p>
            <a:pPr marL="26988" algn="just">
              <a:lnSpc>
                <a:spcPct val="100000"/>
              </a:lnSpc>
              <a:spcBef>
                <a:spcPts val="600"/>
              </a:spcBef>
              <a:buSzPct val="80000"/>
              <a:buFont typeface="Wingdings" pitchFamily="2" charset="2"/>
              <a:buChar char="Ø"/>
            </a:pPr>
            <a:r>
              <a:rPr lang="ro-RO" sz="2200" smtClean="0">
                <a:latin typeface="Verdana" pitchFamily="34" charset="0"/>
              </a:rPr>
              <a:t>Curriculum pentru părinți care au copii adolescenti</a:t>
            </a:r>
          </a:p>
          <a:p>
            <a:pPr marL="26988" algn="just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</a:pPr>
            <a:endParaRPr lang="ro-RO" sz="2000" smtClean="0">
              <a:latin typeface="Arial" charset="0"/>
              <a:cs typeface="Arial" charset="0"/>
            </a:endParaRPr>
          </a:p>
          <a:p>
            <a:pPr marL="26988" algn="ctr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endParaRPr lang="ro-RO" sz="2000" smtClean="0">
              <a:latin typeface="Arial" charset="0"/>
              <a:cs typeface="Arial" charset="0"/>
            </a:endParaRPr>
          </a:p>
          <a:p>
            <a:pPr marL="26988" algn="ctr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endParaRPr lang="ro-RO" sz="2000" b="1" smtClean="0">
              <a:latin typeface="Arial" charset="0"/>
              <a:cs typeface="Arial" charset="0"/>
            </a:endParaRPr>
          </a:p>
          <a:p>
            <a:pPr marL="26988" algn="ctr">
              <a:lnSpc>
                <a:spcPct val="8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endParaRPr lang="ro-RO" b="1" smtClean="0">
              <a:latin typeface="Arial" charset="0"/>
              <a:cs typeface="Arial" charset="0"/>
            </a:endParaRPr>
          </a:p>
        </p:txBody>
      </p:sp>
      <p:pic>
        <p:nvPicPr>
          <p:cNvPr id="22530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8300" y="257175"/>
            <a:ext cx="63754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2" descr="ante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5676900"/>
            <a:ext cx="6553200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229100"/>
          </a:xfrm>
        </p:spPr>
        <p:txBody>
          <a:bodyPr>
            <a:normAutofit/>
          </a:bodyPr>
          <a:lstStyle/>
          <a:p>
            <a:pPr marL="26988" algn="ctr">
              <a:spcBef>
                <a:spcPts val="600"/>
              </a:spcBef>
              <a:buClr>
                <a:schemeClr val="accent1"/>
              </a:buClr>
              <a:buSzPct val="80000"/>
            </a:pPr>
            <a:endParaRPr lang="ro-RO" b="1" u="sng" smtClean="0">
              <a:latin typeface="Arial" charset="0"/>
              <a:cs typeface="Arial" charset="0"/>
            </a:endParaRPr>
          </a:p>
          <a:p>
            <a:pPr marL="26988" algn="ctr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sz="2400" b="1" u="sng" smtClean="0">
                <a:latin typeface="Verdana" pitchFamily="34" charset="0"/>
              </a:rPr>
              <a:t>Rolul Fundatiei Holt Romania-FCSSCF, Filiala Iași în cadrul proiectului în calitate de Partener 1</a:t>
            </a:r>
          </a:p>
          <a:p>
            <a:pPr marL="26988" algn="ctr">
              <a:spcBef>
                <a:spcPts val="600"/>
              </a:spcBef>
              <a:buClr>
                <a:schemeClr val="accent1"/>
              </a:buClr>
              <a:buSzPct val="80000"/>
            </a:pPr>
            <a:endParaRPr lang="ro-RO" sz="2400" b="1" u="sng" smtClean="0">
              <a:latin typeface="Verdana" pitchFamily="34" charset="0"/>
            </a:endParaRPr>
          </a:p>
          <a:p>
            <a:pPr marL="26988" algn="just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ro-RO" sz="2400" i="1" smtClean="0">
                <a:latin typeface="Verdana" pitchFamily="34" charset="0"/>
              </a:rPr>
              <a:t>Formează 81 cadre didactice în vederea acreditării ca Educatori Parentali, câte unul din fiecare școală impactată de proiect;</a:t>
            </a:r>
          </a:p>
          <a:p>
            <a:pPr marL="26988" algn="just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ro-RO" sz="2400" i="1" smtClean="0">
                <a:latin typeface="Verdana" pitchFamily="34" charset="0"/>
              </a:rPr>
              <a:t>Organizează 94 de cursuri de Educație Parentală pentru 940 de părinți (235 de etnie roma) ai copiilor de cls. I-IV; </a:t>
            </a:r>
          </a:p>
          <a:p>
            <a:pPr marL="26988" algn="just">
              <a:spcBef>
                <a:spcPts val="600"/>
              </a:spcBef>
              <a:spcAft>
                <a:spcPts val="600"/>
              </a:spcAft>
              <a:buSzPct val="80000"/>
            </a:pPr>
            <a:r>
              <a:rPr lang="ro-RO" sz="2400" i="1" smtClean="0">
                <a:latin typeface="Verdana" pitchFamily="34" charset="0"/>
              </a:rPr>
              <a:t>Elaborează și furnizează materialele necesare pentru derularea cursurilor de Educație Parentală; </a:t>
            </a:r>
            <a:endParaRPr lang="ro-RO" sz="2000" b="1" smtClean="0">
              <a:latin typeface="Arial" charset="0"/>
              <a:cs typeface="Arial" charset="0"/>
            </a:endParaRPr>
          </a:p>
          <a:p>
            <a:pPr marL="26988" algn="ctr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endParaRPr lang="ro-RO" b="1" smtClean="0">
              <a:latin typeface="Arial" charset="0"/>
              <a:cs typeface="Arial" charset="0"/>
            </a:endParaRPr>
          </a:p>
        </p:txBody>
      </p:sp>
      <p:pic>
        <p:nvPicPr>
          <p:cNvPr id="23554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8300" y="257175"/>
            <a:ext cx="63754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2" descr="ante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5676900"/>
            <a:ext cx="6553200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325563"/>
            <a:ext cx="10515600" cy="4229100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endParaRPr lang="ro-RO" b="1" u="sng" smtClean="0">
              <a:latin typeface="Arial" charset="0"/>
              <a:cs typeface="Arial" charset="0"/>
            </a:endParaRPr>
          </a:p>
          <a:p>
            <a:pPr marL="0" indent="0" algn="ctr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sz="2400" b="1" u="sng" smtClean="0">
                <a:latin typeface="Verdana" pitchFamily="34" charset="0"/>
              </a:rPr>
              <a:t>Rolul Fundatiei Holt Romania-FCSSCF, Filiala Iași în cadrul proiectului în calitate de Partener 1</a:t>
            </a:r>
          </a:p>
          <a:p>
            <a:pPr marL="0" indent="0" algn="ctr">
              <a:spcBef>
                <a:spcPts val="600"/>
              </a:spcBef>
              <a:buClr>
                <a:schemeClr val="accent1"/>
              </a:buClr>
              <a:buSzPct val="80000"/>
            </a:pPr>
            <a:endParaRPr lang="ro-RO" sz="2400" b="1" u="sng" smtClean="0">
              <a:latin typeface="Arial" charset="0"/>
              <a:cs typeface="Arial" charset="0"/>
            </a:endParaRPr>
          </a:p>
          <a:p>
            <a:pPr marL="0" indent="0" algn="just">
              <a:spcBef>
                <a:spcPts val="600"/>
              </a:spcBef>
              <a:buSzPct val="80000"/>
            </a:pPr>
            <a:r>
              <a:rPr lang="ro-RO" sz="2400" i="1" smtClean="0">
                <a:latin typeface="Verdana" pitchFamily="34" charset="0"/>
              </a:rPr>
              <a:t>Monitorizează în timp real activitățile de Educatie Parentală desfășurate in cadrul proiectului prin intermediul platformei online </a:t>
            </a:r>
            <a:r>
              <a:rPr lang="ro-RO" sz="2400" i="1" smtClean="0">
                <a:latin typeface="Verdana" pitchFamily="34" charset="0"/>
                <a:hlinkClick r:id="rId2"/>
              </a:rPr>
              <a:t>www.educatieparentala.ro</a:t>
            </a:r>
            <a:r>
              <a:rPr lang="ro-RO" sz="2400" i="1" smtClean="0">
                <a:latin typeface="Verdana" pitchFamily="34" charset="0"/>
              </a:rPr>
              <a:t> </a:t>
            </a:r>
            <a:endParaRPr lang="ro-RO" sz="2400" smtClean="0">
              <a:latin typeface="Verdana" pitchFamily="34" charset="0"/>
            </a:endParaRPr>
          </a:p>
          <a:p>
            <a:pPr marL="0" indent="0" algn="just">
              <a:spcBef>
                <a:spcPts val="600"/>
              </a:spcBef>
              <a:buSzPct val="80000"/>
            </a:pPr>
            <a:endParaRPr lang="ro-RO" sz="2400" i="1" smtClean="0">
              <a:latin typeface="Verdana" pitchFamily="34" charset="0"/>
            </a:endParaRPr>
          </a:p>
          <a:p>
            <a:pPr marL="0" indent="0" algn="just">
              <a:spcBef>
                <a:spcPts val="600"/>
              </a:spcBef>
              <a:buSzPct val="80000"/>
            </a:pPr>
            <a:r>
              <a:rPr lang="ro-RO" sz="2400" i="1" smtClean="0">
                <a:latin typeface="Verdana" pitchFamily="34" charset="0"/>
              </a:rPr>
              <a:t>Colaborează la realizarea studiului privind impactul activităților derulate, inclusiv la realizarea volumului „Vocea copiilor” care va cuprinde mărturii ale copiilor implicați în activitățile proiectului. </a:t>
            </a:r>
          </a:p>
          <a:p>
            <a:pPr marL="0" indent="0">
              <a:spcBef>
                <a:spcPts val="600"/>
              </a:spcBef>
              <a:buClr>
                <a:schemeClr val="accent1"/>
              </a:buClr>
              <a:buSzPct val="80000"/>
            </a:pPr>
            <a:endParaRPr lang="ro-RO" sz="2400" i="1" smtClean="0">
              <a:latin typeface="Arial" charset="0"/>
              <a:cs typeface="Arial" charset="0"/>
            </a:endParaRPr>
          </a:p>
          <a:p>
            <a:pPr marL="0" indent="0" algn="just">
              <a:spcBef>
                <a:spcPts val="600"/>
              </a:spcBef>
              <a:buClr>
                <a:schemeClr val="accent1"/>
              </a:buClr>
              <a:buSzPct val="80000"/>
            </a:pPr>
            <a:endParaRPr lang="ro-RO" sz="2000" smtClean="0">
              <a:latin typeface="Arial" charset="0"/>
              <a:cs typeface="Arial" charset="0"/>
            </a:endParaRP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endParaRPr lang="ro-RO" sz="2000" smtClean="0">
              <a:latin typeface="Arial" charset="0"/>
              <a:cs typeface="Arial" charset="0"/>
            </a:endParaRP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endParaRPr lang="ro-RO" sz="2000" b="1" smtClean="0">
              <a:latin typeface="Arial" charset="0"/>
              <a:cs typeface="Arial" charset="0"/>
            </a:endParaRPr>
          </a:p>
          <a:p>
            <a:pPr marL="0" indent="0" algn="ctr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endParaRPr lang="ro-RO" b="1" smtClean="0">
              <a:latin typeface="Arial" charset="0"/>
              <a:cs typeface="Arial" charset="0"/>
            </a:endParaRPr>
          </a:p>
        </p:txBody>
      </p:sp>
      <p:pic>
        <p:nvPicPr>
          <p:cNvPr id="24578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08300" y="257175"/>
            <a:ext cx="63754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2" descr="ante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19400" y="5676900"/>
            <a:ext cx="6553200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838200" y="1676400"/>
            <a:ext cx="10515600" cy="3878263"/>
          </a:xfrm>
        </p:spPr>
        <p:txBody>
          <a:bodyPr>
            <a:normAutofit/>
          </a:bodyPr>
          <a:lstStyle/>
          <a:p>
            <a:pPr marL="26988" algn="ctr">
              <a:spcBef>
                <a:spcPts val="600"/>
              </a:spcBef>
              <a:buClr>
                <a:schemeClr val="accent1"/>
              </a:buClr>
              <a:buSzPct val="80000"/>
            </a:pPr>
            <a:endParaRPr lang="ro-RO" b="1" u="sng" smtClean="0">
              <a:latin typeface="Arial" charset="0"/>
              <a:cs typeface="Arial" charset="0"/>
            </a:endParaRPr>
          </a:p>
          <a:p>
            <a:pPr marL="26988" algn="ctr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endParaRPr lang="ro-RO" sz="2400" b="1" u="sng" smtClean="0">
              <a:latin typeface="Arial" charset="0"/>
              <a:cs typeface="Arial" charset="0"/>
            </a:endParaRPr>
          </a:p>
          <a:p>
            <a:pPr marL="26988" algn="ctr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endParaRPr lang="ro-RO" sz="2400" b="1" u="sng" smtClean="0">
              <a:latin typeface="Arial" charset="0"/>
              <a:cs typeface="Arial" charset="0"/>
            </a:endParaRPr>
          </a:p>
          <a:p>
            <a:pPr marL="26988" algn="ctr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endParaRPr lang="ro-RO" sz="2400" b="1" u="sng" smtClean="0">
              <a:latin typeface="Arial" charset="0"/>
              <a:cs typeface="Arial" charset="0"/>
            </a:endParaRPr>
          </a:p>
          <a:p>
            <a:pPr marL="26988" algn="ctr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r>
              <a:rPr lang="ro-RO" b="1" i="1" smtClean="0">
                <a:latin typeface="Verdana" pitchFamily="34" charset="0"/>
              </a:rPr>
              <a:t>Vă mulțumim!</a:t>
            </a:r>
            <a:endParaRPr lang="ro-RO" i="1" smtClean="0">
              <a:latin typeface="Verdana" pitchFamily="34" charset="0"/>
            </a:endParaRPr>
          </a:p>
          <a:p>
            <a:pPr marL="26988" algn="ctr">
              <a:spcBef>
                <a:spcPts val="600"/>
              </a:spcBef>
              <a:buClr>
                <a:schemeClr val="accent1"/>
              </a:buClr>
              <a:buSzPct val="80000"/>
              <a:buFont typeface="Arial" charset="0"/>
              <a:buNone/>
            </a:pPr>
            <a:endParaRPr lang="ro-RO" b="1" smtClean="0">
              <a:latin typeface="Arial" charset="0"/>
              <a:cs typeface="Arial" charset="0"/>
            </a:endParaRPr>
          </a:p>
        </p:txBody>
      </p:sp>
      <p:pic>
        <p:nvPicPr>
          <p:cNvPr id="25602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8300" y="257175"/>
            <a:ext cx="6375400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2" descr="ante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400" y="5676900"/>
            <a:ext cx="6553200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620</Words>
  <Application>Microsoft Office PowerPoint</Application>
  <PresentationFormat>Ecran lat</PresentationFormat>
  <Paragraphs>85</Paragraphs>
  <Slides>11</Slides>
  <Notes>0</Notes>
  <HiddenSlides>0</HiddenSlides>
  <MMClips>0</MMClips>
  <ScaleCrop>false</ScaleCrop>
  <HeadingPairs>
    <vt:vector size="6" baseType="variant">
      <vt:variant>
        <vt:lpstr>Fonturi utilizate</vt:lpstr>
      </vt:variant>
      <vt:variant>
        <vt:i4>5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Verdana</vt:lpstr>
      <vt:lpstr>Wingdings</vt:lpstr>
      <vt:lpstr>Temă Office</vt:lpstr>
      <vt:lpstr>Școala te face OM!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  <vt:lpstr>Prezentare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Școala te face OM!</dc:title>
  <dc:creator>Madalina Belcescu</dc:creator>
  <cp:lastModifiedBy>Cristina Vasiliu</cp:lastModifiedBy>
  <cp:revision>16</cp:revision>
  <dcterms:created xsi:type="dcterms:W3CDTF">2015-03-05T12:35:59Z</dcterms:created>
  <dcterms:modified xsi:type="dcterms:W3CDTF">2015-03-19T13:57:32Z</dcterms:modified>
</cp:coreProperties>
</file>